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56" r:id="rId2"/>
    <p:sldId id="257" r:id="rId3"/>
    <p:sldId id="258" r:id="rId4"/>
    <p:sldId id="259" r:id="rId5"/>
    <p:sldId id="262" r:id="rId6"/>
    <p:sldId id="261" r:id="rId7"/>
    <p:sldId id="263" r:id="rId8"/>
    <p:sldId id="264" r:id="rId9"/>
    <p:sldId id="265" r:id="rId10"/>
    <p:sldId id="266" r:id="rId11"/>
    <p:sldId id="268" r:id="rId12"/>
    <p:sldId id="278" r:id="rId13"/>
    <p:sldId id="272" r:id="rId14"/>
    <p:sldId id="273" r:id="rId15"/>
    <p:sldId id="274" r:id="rId16"/>
    <p:sldId id="275" r:id="rId17"/>
    <p:sldId id="276" r:id="rId18"/>
    <p:sldId id="277" r:id="rId19"/>
    <p:sldId id="26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1A821B-185C-4C69-A65D-35ED55B9D8AB}" type="datetimeFigureOut">
              <a:rPr lang="en-US" smtClean="0"/>
              <a:t>4/24/2014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2DC76D-3027-4595-A14E-54D4847AED54}" type="slidenum">
              <a:rPr lang="en-US" smtClean="0"/>
              <a:t>‹#›</a:t>
            </a:fld>
            <a:endParaRPr lang="en-US"/>
          </a:p>
        </p:txBody>
      </p:sp>
    </p:spTree>
    <p:extLst>
      <p:ext uri="{BB962C8B-B14F-4D97-AF65-F5344CB8AC3E}">
        <p14:creationId xmlns:p14="http://schemas.microsoft.com/office/powerpoint/2010/main" val="1336891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achieve a Win-Win IEP, you need to approach the process with a Team Mentality.</a:t>
            </a:r>
          </a:p>
          <a:p>
            <a:endParaRPr lang="en-US" dirty="0" smtClean="0"/>
          </a:p>
          <a:p>
            <a:r>
              <a:rPr lang="en-US" dirty="0" smtClean="0"/>
              <a:t>You are engaged in an ongoing relationship with the school that is centered around your child.</a:t>
            </a:r>
          </a:p>
          <a:p>
            <a:r>
              <a:rPr lang="en-US" dirty="0" smtClean="0"/>
              <a:t>If the school succeeds at educating your child it is a win for them as much as it is for your family.</a:t>
            </a:r>
          </a:p>
          <a:p>
            <a:r>
              <a:rPr lang="en-US" dirty="0" smtClean="0"/>
              <a:t>Both sides need the expertise and cooperation of the other.</a:t>
            </a:r>
          </a:p>
          <a:p>
            <a:endParaRPr lang="en-US" dirty="0"/>
          </a:p>
        </p:txBody>
      </p:sp>
      <p:sp>
        <p:nvSpPr>
          <p:cNvPr id="4" name="Slide Number Placeholder 3"/>
          <p:cNvSpPr>
            <a:spLocks noGrp="1"/>
          </p:cNvSpPr>
          <p:nvPr>
            <p:ph type="sldNum" sz="quarter" idx="10"/>
          </p:nvPr>
        </p:nvSpPr>
        <p:spPr/>
        <p:txBody>
          <a:bodyPr/>
          <a:lstStyle/>
          <a:p>
            <a:fld id="{FA2DC76D-3027-4595-A14E-54D4847AED54}" type="slidenum">
              <a:rPr lang="en-US" smtClean="0"/>
              <a:t>2</a:t>
            </a:fld>
            <a:endParaRPr lang="en-US"/>
          </a:p>
        </p:txBody>
      </p:sp>
    </p:spTree>
    <p:extLst>
      <p:ext uri="{BB962C8B-B14F-4D97-AF65-F5344CB8AC3E}">
        <p14:creationId xmlns:p14="http://schemas.microsoft.com/office/powerpoint/2010/main" val="1211696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No matter how well-intentioned school staff is, they cannot do an adequate job helping your child without your input. You are your child’s best advocate because you know him or her best. You can get the best outcome for your child if you combine your knowledge of him or her with knowledge about the options that are available to you.</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A2DC76D-3027-4595-A14E-54D4847AED54}" type="slidenum">
              <a:rPr lang="en-US" smtClean="0"/>
              <a:t>7</a:t>
            </a:fld>
            <a:endParaRPr lang="en-US"/>
          </a:p>
        </p:txBody>
      </p:sp>
    </p:spTree>
    <p:extLst>
      <p:ext uri="{BB962C8B-B14F-4D97-AF65-F5344CB8AC3E}">
        <p14:creationId xmlns:p14="http://schemas.microsoft.com/office/powerpoint/2010/main" val="1804708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resources available to you to build your expertise.</a:t>
            </a:r>
          </a:p>
          <a:p>
            <a:r>
              <a:rPr lang="en-US" dirty="0" smtClean="0"/>
              <a:t>Local, regional, national and online support groups for parents and individuals with disabilities</a:t>
            </a:r>
          </a:p>
          <a:p>
            <a:r>
              <a:rPr lang="en-US" dirty="0" smtClean="0"/>
              <a:t>Websites providing information about different disabilities</a:t>
            </a:r>
          </a:p>
          <a:p>
            <a:r>
              <a:rPr lang="en-US" dirty="0" smtClean="0"/>
              <a:t>Websites about special education procedures, regulations and rules</a:t>
            </a:r>
          </a:p>
          <a:p>
            <a:r>
              <a:rPr lang="en-US" dirty="0" smtClean="0"/>
              <a:t>Books about these topics, available at libraries and bookstores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A2DC76D-3027-4595-A14E-54D4847AED54}" type="slidenum">
              <a:rPr lang="en-US" smtClean="0"/>
              <a:t>8</a:t>
            </a:fld>
            <a:endParaRPr lang="en-US"/>
          </a:p>
        </p:txBody>
      </p:sp>
    </p:spTree>
    <p:extLst>
      <p:ext uri="{BB962C8B-B14F-4D97-AF65-F5344CB8AC3E}">
        <p14:creationId xmlns:p14="http://schemas.microsoft.com/office/powerpoint/2010/main" val="3577980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2D3DA9-3AAC-43B2-B691-1FE55CA19A52}"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4ABF7-C2D9-4788-BA00-C613CC437883}"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D3DA9-3AAC-43B2-B691-1FE55CA19A52}"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4ABF7-C2D9-4788-BA00-C613CC4378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2D3DA9-3AAC-43B2-B691-1FE55CA19A52}"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4ABF7-C2D9-4788-BA00-C613CC4378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D3DA9-3AAC-43B2-B691-1FE55CA19A52}"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4ABF7-C2D9-4788-BA00-C613CC43788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2D3DA9-3AAC-43B2-B691-1FE55CA19A52}" type="datetimeFigureOut">
              <a:rPr lang="en-US" smtClean="0"/>
              <a:t>4/24/2014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4ABF7-C2D9-4788-BA00-C613CC437883}"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2D3DA9-3AAC-43B2-B691-1FE55CA19A52}" type="datetimeFigureOut">
              <a:rPr lang="en-US" smtClean="0"/>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4ABF7-C2D9-4788-BA00-C613CC43788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2D3DA9-3AAC-43B2-B691-1FE55CA19A52}" type="datetimeFigureOut">
              <a:rPr lang="en-US" smtClean="0"/>
              <a:t>4/24/2014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E4ABF7-C2D9-4788-BA00-C613CC437883}"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2D3DA9-3AAC-43B2-B691-1FE55CA19A52}" type="datetimeFigureOut">
              <a:rPr lang="en-US" smtClean="0"/>
              <a:t>4/24/2014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E4ABF7-C2D9-4788-BA00-C613CC43788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2D3DA9-3AAC-43B2-B691-1FE55CA19A52}" type="datetimeFigureOut">
              <a:rPr lang="en-US" smtClean="0"/>
              <a:t>4/24/2014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E4ABF7-C2D9-4788-BA00-C613CC4378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D3DA9-3AAC-43B2-B691-1FE55CA19A52}" type="datetimeFigureOut">
              <a:rPr lang="en-US" smtClean="0"/>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4ABF7-C2D9-4788-BA00-C613CC437883}"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D3DA9-3AAC-43B2-B691-1FE55CA19A52}" type="datetimeFigureOut">
              <a:rPr lang="en-US" smtClean="0"/>
              <a:t>4/24/2014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4ABF7-C2D9-4788-BA00-C613CC43788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52D3DA9-3AAC-43B2-B691-1FE55CA19A52}" type="datetimeFigureOut">
              <a:rPr lang="en-US" smtClean="0"/>
              <a:t>4/24/2014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5E4ABF7-C2D9-4788-BA00-C613CC4378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ksolawfirm.com/" TargetMode="External"/><Relationship Id="rId2" Type="http://schemas.openxmlformats.org/officeDocument/2006/relationships/hyperlink" Target="mailto:kimberley@ksolawfirm.com" TargetMode="External"/><Relationship Id="rId1" Type="http://schemas.openxmlformats.org/officeDocument/2006/relationships/slideLayout" Target="../slideLayouts/slideLayout2.xml"/><Relationship Id="rId5" Type="http://schemas.openxmlformats.org/officeDocument/2006/relationships/hyperlink" Target="http://www.flspedlaw.com/" TargetMode="External"/><Relationship Id="rId4" Type="http://schemas.openxmlformats.org/officeDocument/2006/relationships/hyperlink" Target="mailto:kspireoh@flspedlaw.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2209800"/>
          </a:xfrm>
        </p:spPr>
        <p:txBody>
          <a:bodyPr>
            <a:noAutofit/>
          </a:bodyPr>
          <a:lstStyle/>
          <a:p>
            <a:pPr algn="ctr"/>
            <a:r>
              <a:rPr lang="en-US" sz="3600" dirty="0" smtClean="0"/>
              <a:t>Knowing Your Rights Through the IEP Process:</a:t>
            </a:r>
            <a:br>
              <a:rPr lang="en-US" sz="3600" dirty="0" smtClean="0"/>
            </a:br>
            <a:r>
              <a:rPr lang="en-US" sz="3600" dirty="0" smtClean="0"/>
              <a:t>How </a:t>
            </a:r>
            <a:r>
              <a:rPr lang="en-US" sz="3600" dirty="0" smtClean="0"/>
              <a:t>to Achieve </a:t>
            </a:r>
            <a:r>
              <a:rPr lang="en-US" sz="3600" dirty="0" smtClean="0"/>
              <a:t>IEPs</a:t>
            </a:r>
            <a:br>
              <a:rPr lang="en-US" sz="3600" dirty="0" smtClean="0"/>
            </a:br>
            <a:r>
              <a:rPr lang="en-US" sz="3600" dirty="0" smtClean="0"/>
              <a:t>Where Everyone Wins</a:t>
            </a:r>
            <a:endParaRPr lang="en-US" sz="3600" dirty="0"/>
          </a:p>
        </p:txBody>
      </p:sp>
      <p:sp>
        <p:nvSpPr>
          <p:cNvPr id="3" name="Subtitle 2"/>
          <p:cNvSpPr>
            <a:spLocks noGrp="1"/>
          </p:cNvSpPr>
          <p:nvPr>
            <p:ph type="subTitle" idx="1"/>
          </p:nvPr>
        </p:nvSpPr>
        <p:spPr>
          <a:xfrm>
            <a:off x="1447800" y="4114800"/>
            <a:ext cx="6400800" cy="2438400"/>
          </a:xfrm>
        </p:spPr>
        <p:txBody>
          <a:bodyPr>
            <a:normAutofit/>
          </a:bodyPr>
          <a:lstStyle/>
          <a:p>
            <a:endParaRPr lang="en-US" dirty="0" smtClean="0"/>
          </a:p>
          <a:p>
            <a:r>
              <a:rPr lang="en-US" dirty="0" smtClean="0"/>
              <a:t>By </a:t>
            </a:r>
            <a:r>
              <a:rPr lang="en-US" dirty="0" smtClean="0"/>
              <a:t>Kimberley Spire-Oh, </a:t>
            </a:r>
            <a:r>
              <a:rPr lang="en-US" dirty="0" smtClean="0"/>
              <a:t>Es</a:t>
            </a:r>
            <a:r>
              <a:rPr lang="en-US" dirty="0" smtClean="0"/>
              <a:t>q</a:t>
            </a:r>
            <a:r>
              <a:rPr lang="en-US" dirty="0" smtClean="0"/>
              <a:t>.</a:t>
            </a:r>
          </a:p>
          <a:p>
            <a:r>
              <a:rPr lang="en-US" sz="2200" dirty="0" smtClean="0"/>
              <a:t>Law Office of Kimberley Spire-Oh, PA</a:t>
            </a:r>
          </a:p>
          <a:p>
            <a:r>
              <a:rPr lang="en-US" sz="2200" dirty="0" smtClean="0"/>
              <a:t>and </a:t>
            </a:r>
            <a:endParaRPr lang="en-US" sz="2200" dirty="0" smtClean="0"/>
          </a:p>
          <a:p>
            <a:r>
              <a:rPr lang="en-US" sz="2200" dirty="0" smtClean="0"/>
              <a:t>Of Counsel for Special Education Law &amp; Advocacy, Inc.</a:t>
            </a:r>
          </a:p>
          <a:p>
            <a:endParaRPr lang="en-US" sz="2200" dirty="0" smtClean="0"/>
          </a:p>
          <a:p>
            <a:endParaRPr lang="en-US" dirty="0" smtClean="0"/>
          </a:p>
          <a:p>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2885" y="2743200"/>
            <a:ext cx="2316480" cy="1645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3646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76400"/>
          </a:xfrm>
        </p:spPr>
        <p:txBody>
          <a:bodyPr>
            <a:normAutofit fontScale="90000"/>
          </a:bodyPr>
          <a:lstStyle/>
          <a:p>
            <a:r>
              <a:rPr lang="en-US" dirty="0" smtClean="0"/>
              <a:t>CURRENT LEVELS </a:t>
            </a:r>
            <a:r>
              <a:rPr lang="en-US" dirty="0" smtClean="0"/>
              <a:t/>
            </a:r>
            <a:br>
              <a:rPr lang="en-US" dirty="0" smtClean="0"/>
            </a:br>
            <a:r>
              <a:rPr lang="en-US" dirty="0" smtClean="0"/>
              <a:t>OF ACADEMIC </a:t>
            </a:r>
            <a:br>
              <a:rPr lang="en-US" dirty="0" smtClean="0"/>
            </a:br>
            <a:r>
              <a:rPr lang="en-US" dirty="0" smtClean="0"/>
              <a:t>PERFORMANCE</a:t>
            </a:r>
            <a:endParaRPr lang="en-US" dirty="0"/>
          </a:p>
        </p:txBody>
      </p:sp>
      <p:sp>
        <p:nvSpPr>
          <p:cNvPr id="3" name="Content Placeholder 2"/>
          <p:cNvSpPr>
            <a:spLocks noGrp="1"/>
          </p:cNvSpPr>
          <p:nvPr>
            <p:ph idx="1"/>
          </p:nvPr>
        </p:nvSpPr>
        <p:spPr>
          <a:xfrm>
            <a:off x="457200" y="2667000"/>
            <a:ext cx="8229600" cy="3733800"/>
          </a:xfrm>
        </p:spPr>
        <p:txBody>
          <a:bodyPr>
            <a:normAutofit/>
          </a:bodyPr>
          <a:lstStyle/>
          <a:p>
            <a:r>
              <a:rPr lang="en-US" dirty="0" smtClean="0"/>
              <a:t>Use </a:t>
            </a:r>
            <a:r>
              <a:rPr lang="en-US" b="1" dirty="0" smtClean="0"/>
              <a:t>information obtained from teachers </a:t>
            </a:r>
            <a:r>
              <a:rPr lang="en-US" dirty="0" smtClean="0"/>
              <a:t>regarding your child’s strengths and needs and prioritize them to help guide the discussion of current levels of academic performance.</a:t>
            </a:r>
          </a:p>
          <a:p>
            <a:r>
              <a:rPr lang="en-US" dirty="0" smtClean="0"/>
              <a:t>Include </a:t>
            </a:r>
            <a:r>
              <a:rPr lang="en-US" b="1" dirty="0" smtClean="0"/>
              <a:t>input from evaluations</a:t>
            </a:r>
            <a:r>
              <a:rPr lang="en-US" dirty="0" smtClean="0"/>
              <a:t>, which may provide some clarification.</a:t>
            </a:r>
          </a:p>
          <a:p>
            <a:r>
              <a:rPr lang="en-US" dirty="0" smtClean="0"/>
              <a:t> Produce </a:t>
            </a:r>
            <a:r>
              <a:rPr lang="en-US" b="1" dirty="0" smtClean="0"/>
              <a:t>samples of your child’s work </a:t>
            </a:r>
            <a:r>
              <a:rPr lang="en-US" dirty="0" smtClean="0"/>
              <a:t>illustrating areas of concern when the school’s perception of current levels differs from yours.  </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685800"/>
            <a:ext cx="228600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111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DRAFTING GOALS AND OBJECTIVES</a:t>
            </a:r>
            <a:endParaRPr lang="en-US" dirty="0"/>
          </a:p>
        </p:txBody>
      </p:sp>
      <p:sp>
        <p:nvSpPr>
          <p:cNvPr id="3" name="Content Placeholder 2"/>
          <p:cNvSpPr>
            <a:spLocks noGrp="1"/>
          </p:cNvSpPr>
          <p:nvPr>
            <p:ph idx="1"/>
          </p:nvPr>
        </p:nvSpPr>
        <p:spPr>
          <a:xfrm>
            <a:off x="457200" y="2438400"/>
            <a:ext cx="8229600" cy="3962400"/>
          </a:xfrm>
        </p:spPr>
        <p:txBody>
          <a:bodyPr>
            <a:normAutofit/>
          </a:bodyPr>
          <a:lstStyle/>
          <a:p>
            <a:r>
              <a:rPr lang="en-US" dirty="0" smtClean="0"/>
              <a:t>Clearly defined</a:t>
            </a:r>
          </a:p>
          <a:p>
            <a:r>
              <a:rPr lang="en-US" dirty="0" smtClean="0"/>
              <a:t>Measurable</a:t>
            </a:r>
          </a:p>
          <a:p>
            <a:r>
              <a:rPr lang="en-US" dirty="0" smtClean="0"/>
              <a:t>Realistic and achievable</a:t>
            </a:r>
          </a:p>
          <a:p>
            <a:r>
              <a:rPr lang="en-US" dirty="0" smtClean="0"/>
              <a:t>Meaningful—will lead to real progress for child</a:t>
            </a:r>
          </a:p>
          <a:p>
            <a:r>
              <a:rPr lang="en-US" dirty="0" smtClean="0"/>
              <a:t>Set within a specific timeframe (usually one year)</a:t>
            </a:r>
          </a:p>
          <a:p>
            <a:r>
              <a:rPr lang="en-US" dirty="0" smtClean="0"/>
              <a:t>Make sure they connect back to present levels of performance</a:t>
            </a:r>
            <a:endParaRPr lang="en-US" dirty="0"/>
          </a:p>
          <a:p>
            <a:pPr marL="0" indent="0">
              <a:buNone/>
            </a:pPr>
            <a:r>
              <a:rPr lang="en-US" dirty="0" err="1" smtClean="0"/>
              <a:t>Wrightslaw</a:t>
            </a:r>
            <a:r>
              <a:rPr lang="en-US" dirty="0" smtClean="0"/>
              <a:t> uses SMART (specific, measurable, achievable, relevant/realistic  and time-limited)</a:t>
            </a:r>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447800"/>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0163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SELECTING APPROPRIATE SERVICES AND ACCOMMODATIONS</a:t>
            </a:r>
            <a:endParaRPr lang="en-US" dirty="0"/>
          </a:p>
        </p:txBody>
      </p:sp>
      <p:sp>
        <p:nvSpPr>
          <p:cNvPr id="3" name="Content Placeholder 2"/>
          <p:cNvSpPr>
            <a:spLocks noGrp="1"/>
          </p:cNvSpPr>
          <p:nvPr>
            <p:ph idx="1"/>
          </p:nvPr>
        </p:nvSpPr>
        <p:spPr>
          <a:xfrm>
            <a:off x="457200" y="3789777"/>
            <a:ext cx="8229600" cy="3048000"/>
          </a:xfrm>
        </p:spPr>
        <p:txBody>
          <a:bodyPr/>
          <a:lstStyle/>
          <a:p>
            <a:r>
              <a:rPr lang="en-US" dirty="0" smtClean="0"/>
              <a:t>Use </a:t>
            </a:r>
            <a:r>
              <a:rPr lang="en-US" b="1" dirty="0" smtClean="0"/>
              <a:t>recommendations</a:t>
            </a:r>
            <a:r>
              <a:rPr lang="en-US" dirty="0" smtClean="0"/>
              <a:t> in evaluations and reports from professionals working with your child to identify appropriate interventions.</a:t>
            </a:r>
          </a:p>
          <a:p>
            <a:r>
              <a:rPr lang="en-US" b="1" dirty="0" smtClean="0"/>
              <a:t>Research services and accommodations </a:t>
            </a:r>
            <a:r>
              <a:rPr lang="en-US" dirty="0" smtClean="0"/>
              <a:t>that are used for the child’s particular disability(</a:t>
            </a:r>
            <a:r>
              <a:rPr lang="en-US" dirty="0" err="1" smtClean="0"/>
              <a:t>ies</a:t>
            </a:r>
            <a:r>
              <a:rPr lang="en-US" dirty="0" smtClean="0"/>
              <a:t>) and needs and </a:t>
            </a:r>
            <a:r>
              <a:rPr lang="en-US" u="sng" dirty="0" smtClean="0"/>
              <a:t>adapt specifically for your child</a:t>
            </a:r>
            <a:r>
              <a:rPr lang="en-US" dirty="0" smtClean="0"/>
              <a:t>.</a:t>
            </a:r>
          </a:p>
          <a:p>
            <a:r>
              <a:rPr lang="en-US" dirty="0" smtClean="0"/>
              <a:t>Ensure that </a:t>
            </a:r>
            <a:r>
              <a:rPr lang="en-US" b="1" dirty="0" smtClean="0"/>
              <a:t>appropriate training for staff </a:t>
            </a:r>
            <a:r>
              <a:rPr lang="en-US" dirty="0" smtClean="0"/>
              <a:t>is addressed.</a:t>
            </a:r>
          </a:p>
          <a:p>
            <a:endParaRPr lang="en-US"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752600"/>
            <a:ext cx="1554480" cy="18085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7284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990600"/>
          </a:xfrm>
        </p:spPr>
        <p:txBody>
          <a:bodyPr/>
          <a:lstStyle/>
          <a:p>
            <a:pPr algn="ctr"/>
            <a:r>
              <a:rPr lang="en-US" dirty="0" smtClean="0"/>
              <a:t>SERVICES/ACCOMMODATIONS</a:t>
            </a:r>
            <a:endParaRPr lang="en-US" dirty="0"/>
          </a:p>
        </p:txBody>
      </p:sp>
      <p:sp>
        <p:nvSpPr>
          <p:cNvPr id="3" name="Content Placeholder 2"/>
          <p:cNvSpPr>
            <a:spLocks noGrp="1"/>
          </p:cNvSpPr>
          <p:nvPr>
            <p:ph idx="1"/>
          </p:nvPr>
        </p:nvSpPr>
        <p:spPr>
          <a:xfrm>
            <a:off x="533400" y="3276600"/>
            <a:ext cx="8229600" cy="3276600"/>
          </a:xfrm>
        </p:spPr>
        <p:txBody>
          <a:bodyPr>
            <a:normAutofit/>
          </a:bodyPr>
          <a:lstStyle/>
          <a:p>
            <a:r>
              <a:rPr lang="en-US" dirty="0" smtClean="0"/>
              <a:t>Make sure that all services, accommodations and interventions discussed and agreed upon by the team are reflected in the relevant sections of the IEP, including time, frequency and location.</a:t>
            </a:r>
          </a:p>
          <a:p>
            <a:r>
              <a:rPr lang="en-US" dirty="0" smtClean="0"/>
              <a:t>Consider all things that are needed to help student perform and access the curriculum. For instance, transportation, regular communication between teachers and parents.</a:t>
            </a:r>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600201"/>
            <a:ext cx="2011680" cy="14742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847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a:t>
            </a:r>
            <a:endParaRPr lang="en-US" dirty="0"/>
          </a:p>
        </p:txBody>
      </p:sp>
      <p:sp>
        <p:nvSpPr>
          <p:cNvPr id="3" name="Content Placeholder 2"/>
          <p:cNvSpPr>
            <a:spLocks noGrp="1"/>
          </p:cNvSpPr>
          <p:nvPr>
            <p:ph idx="1"/>
          </p:nvPr>
        </p:nvSpPr>
        <p:spPr>
          <a:xfrm>
            <a:off x="457200" y="3886200"/>
            <a:ext cx="8229600" cy="2590800"/>
          </a:xfrm>
        </p:spPr>
        <p:txBody>
          <a:bodyPr/>
          <a:lstStyle/>
          <a:p>
            <a:r>
              <a:rPr lang="en-US" dirty="0" smtClean="0"/>
              <a:t>For students about to rise to the next-level school (middle to high school, high school to post-secondary), there needs to be a transition plan.</a:t>
            </a:r>
          </a:p>
          <a:p>
            <a:r>
              <a:rPr lang="en-US" dirty="0" smtClean="0"/>
              <a:t>It should reflect the student’s goals and interests and list services and supports that will be needed for the child to succeed at the next level.</a:t>
            </a: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1524000"/>
            <a:ext cx="2124075" cy="2152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0461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PITFALLS</a:t>
            </a:r>
            <a:endParaRPr lang="en-US" dirty="0"/>
          </a:p>
        </p:txBody>
      </p:sp>
      <p:sp>
        <p:nvSpPr>
          <p:cNvPr id="3" name="Content Placeholder 2"/>
          <p:cNvSpPr>
            <a:spLocks noGrp="1"/>
          </p:cNvSpPr>
          <p:nvPr>
            <p:ph idx="1"/>
          </p:nvPr>
        </p:nvSpPr>
        <p:spPr>
          <a:xfrm>
            <a:off x="457200" y="2133600"/>
            <a:ext cx="8229600" cy="4114800"/>
          </a:xfrm>
        </p:spPr>
        <p:txBody>
          <a:bodyPr>
            <a:normAutofit lnSpcReduction="10000"/>
          </a:bodyPr>
          <a:lstStyle/>
          <a:p>
            <a:r>
              <a:rPr lang="en-US" dirty="0" smtClean="0"/>
              <a:t>Make sure to </a:t>
            </a:r>
            <a:r>
              <a:rPr lang="en-US" b="1" dirty="0" smtClean="0"/>
              <a:t>review the document carefully </a:t>
            </a:r>
            <a:r>
              <a:rPr lang="en-US" dirty="0" smtClean="0"/>
              <a:t>to be certain it is </a:t>
            </a:r>
            <a:r>
              <a:rPr lang="en-US" b="1" dirty="0" smtClean="0"/>
              <a:t>complete</a:t>
            </a:r>
            <a:r>
              <a:rPr lang="en-US" dirty="0" smtClean="0"/>
              <a:t> and </a:t>
            </a:r>
            <a:r>
              <a:rPr lang="en-US" b="1" dirty="0" smtClean="0"/>
              <a:t>accurate</a:t>
            </a:r>
            <a:r>
              <a:rPr lang="en-US" dirty="0" smtClean="0"/>
              <a:t>. </a:t>
            </a:r>
          </a:p>
          <a:p>
            <a:r>
              <a:rPr lang="en-US" dirty="0" smtClean="0"/>
              <a:t>Make sure </a:t>
            </a:r>
            <a:r>
              <a:rPr lang="en-US" b="1" dirty="0" smtClean="0"/>
              <a:t>all important information discussed is included in notes</a:t>
            </a:r>
            <a:r>
              <a:rPr lang="en-US" dirty="0" smtClean="0"/>
              <a:t>, especially areas where the family disagrees.</a:t>
            </a:r>
            <a:endParaRPr lang="en-US" dirty="0" smtClean="0"/>
          </a:p>
          <a:p>
            <a:r>
              <a:rPr lang="en-US" dirty="0" smtClean="0"/>
              <a:t>You have the right to take time to think about the plan that the team has agreed upon before giving your approval.</a:t>
            </a:r>
          </a:p>
          <a:p>
            <a:r>
              <a:rPr lang="en-US" b="1" u="sng" dirty="0" smtClean="0"/>
              <a:t>Draft plan</a:t>
            </a:r>
            <a:r>
              <a:rPr lang="en-US" dirty="0" smtClean="0"/>
              <a:t>: The </a:t>
            </a:r>
            <a:r>
              <a:rPr lang="en-US" dirty="0" smtClean="0"/>
              <a:t>school team may come up with a draft </a:t>
            </a:r>
            <a:r>
              <a:rPr lang="en-US" dirty="0" smtClean="0"/>
              <a:t>IEP document </a:t>
            </a:r>
            <a:r>
              <a:rPr lang="en-US" dirty="0" smtClean="0"/>
              <a:t>that is handed out at the beginning of the meeting. Changes can and should be made</a:t>
            </a:r>
            <a:r>
              <a:rPr lang="en-US" dirty="0" smtClean="0"/>
              <a:t>.</a:t>
            </a:r>
          </a:p>
          <a:p>
            <a:r>
              <a:rPr lang="en-US" b="1" dirty="0" smtClean="0"/>
              <a:t>Get a copy of all documents before you leave.</a:t>
            </a:r>
            <a:endParaRPr lang="en-US" b="1" dirty="0" smtClean="0"/>
          </a:p>
          <a:p>
            <a:endParaRPr lang="en-US" dirty="0" smtClean="0"/>
          </a:p>
          <a:p>
            <a:endParaRPr lang="en-US"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533400"/>
            <a:ext cx="1828800" cy="1323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4971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81600"/>
          </a:xfrm>
        </p:spPr>
        <p:txBody>
          <a:bodyPr>
            <a:normAutofit/>
          </a:bodyPr>
          <a:lstStyle/>
          <a:p>
            <a:r>
              <a:rPr lang="en-US" dirty="0" smtClean="0"/>
              <a:t>Make sure the IEP is tailored to your child. It is an </a:t>
            </a:r>
            <a:r>
              <a:rPr lang="en-US" u="sng" dirty="0" smtClean="0"/>
              <a:t>Individualized</a:t>
            </a:r>
            <a:r>
              <a:rPr lang="en-US" dirty="0" smtClean="0"/>
              <a:t> Education Plan, not a one-size-fits-all-students-with-a-particular-disability plan. Every child is unique.</a:t>
            </a:r>
          </a:p>
          <a:p>
            <a:r>
              <a:rPr lang="en-US" dirty="0" smtClean="0"/>
              <a:t>Team members may feel hurt or insulted by statements made by the other side. Even if there is a difficult history between the parties, </a:t>
            </a:r>
            <a:r>
              <a:rPr lang="en-US" b="1" dirty="0" smtClean="0"/>
              <a:t>you need to focus on achieving an IEP that will help your child</a:t>
            </a:r>
            <a:r>
              <a:rPr lang="en-US" dirty="0" smtClean="0"/>
              <a:t>.</a:t>
            </a:r>
          </a:p>
          <a:p>
            <a:r>
              <a:rPr lang="en-US" b="1" dirty="0" smtClean="0"/>
              <a:t>Avoid empty threats</a:t>
            </a:r>
            <a:r>
              <a:rPr lang="en-US" dirty="0" smtClean="0"/>
              <a:t>. You can stand firm on important principles and requests, but do not threaten to take actions you are not willing to take.</a:t>
            </a:r>
          </a:p>
          <a:p>
            <a:r>
              <a:rPr lang="en-US" dirty="0" smtClean="0"/>
              <a:t>Remember this is an </a:t>
            </a:r>
            <a:r>
              <a:rPr lang="en-US" b="1" dirty="0" smtClean="0"/>
              <a:t>ongoing relationship</a:t>
            </a:r>
            <a:r>
              <a:rPr lang="en-US" dirty="0" smtClean="0"/>
              <a:t>, so try to keep it amicable.</a:t>
            </a:r>
          </a:p>
          <a:p>
            <a:endParaRPr lang="en-US" dirty="0"/>
          </a:p>
          <a:p>
            <a:pPr marL="0" indent="0">
              <a:buNone/>
            </a:pPr>
            <a:endParaRPr lang="en-US" dirty="0"/>
          </a:p>
        </p:txBody>
      </p:sp>
    </p:spTree>
    <p:extLst>
      <p:ext uri="{BB962C8B-B14F-4D97-AF65-F5344CB8AC3E}">
        <p14:creationId xmlns:p14="http://schemas.microsoft.com/office/powerpoint/2010/main" val="3962827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Resolution</a:t>
            </a:r>
            <a:endParaRPr lang="en-US" dirty="0"/>
          </a:p>
        </p:txBody>
      </p:sp>
      <p:sp>
        <p:nvSpPr>
          <p:cNvPr id="3" name="Content Placeholder 2"/>
          <p:cNvSpPr>
            <a:spLocks noGrp="1"/>
          </p:cNvSpPr>
          <p:nvPr>
            <p:ph idx="1"/>
          </p:nvPr>
        </p:nvSpPr>
        <p:spPr>
          <a:xfrm>
            <a:off x="304800" y="1219200"/>
            <a:ext cx="8229600" cy="4525963"/>
          </a:xfrm>
        </p:spPr>
        <p:txBody>
          <a:bodyPr>
            <a:normAutofit/>
          </a:bodyPr>
          <a:lstStyle/>
          <a:p>
            <a:r>
              <a:rPr lang="en-US" dirty="0" smtClean="0"/>
              <a:t>Feel free to request breaks to step away if things get emotional or heated. It is better to calm down and proceed rather than taking action based on emotions rather than logic.</a:t>
            </a:r>
          </a:p>
          <a:p>
            <a:r>
              <a:rPr lang="en-US" dirty="0" smtClean="0"/>
              <a:t>Feel free to insist that school staff treat you with respect.</a:t>
            </a:r>
          </a:p>
          <a:p>
            <a:r>
              <a:rPr lang="en-US" dirty="0" smtClean="0"/>
              <a:t>If you disagree with a statement being made, you may ask to have your objection included in the IEP notes.</a:t>
            </a:r>
          </a:p>
        </p:txBody>
      </p:sp>
    </p:spTree>
    <p:extLst>
      <p:ext uri="{BB962C8B-B14F-4D97-AF65-F5344CB8AC3E}">
        <p14:creationId xmlns:p14="http://schemas.microsoft.com/office/powerpoint/2010/main" val="81531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4525963"/>
          </a:xfrm>
        </p:spPr>
        <p:txBody>
          <a:bodyPr>
            <a:normAutofit/>
          </a:bodyPr>
          <a:lstStyle/>
          <a:p>
            <a:r>
              <a:rPr lang="en-US" dirty="0"/>
              <a:t>You may not get everything you want at every meeting. You are entitled to request additional meetings at any time, after you have gathered additional information that may support your request (such as additional </a:t>
            </a:r>
            <a:r>
              <a:rPr lang="en-US" dirty="0" smtClean="0"/>
              <a:t>evaluations, additional observation by teachers, records of progress being made, etc.) Carefully listen to the objections of other team members to help identify how to build your case.</a:t>
            </a:r>
            <a:endParaRPr lang="en-US" dirty="0"/>
          </a:p>
          <a:p>
            <a:endParaRPr lang="en-US" dirty="0"/>
          </a:p>
        </p:txBody>
      </p:sp>
    </p:spTree>
    <p:extLst>
      <p:ext uri="{BB962C8B-B14F-4D97-AF65-F5344CB8AC3E}">
        <p14:creationId xmlns:p14="http://schemas.microsoft.com/office/powerpoint/2010/main" val="3133804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reach me</a:t>
            </a:r>
            <a:endParaRPr lang="en-US" dirty="0"/>
          </a:p>
        </p:txBody>
      </p:sp>
      <p:sp>
        <p:nvSpPr>
          <p:cNvPr id="3" name="Content Placeholder 2"/>
          <p:cNvSpPr>
            <a:spLocks noGrp="1"/>
          </p:cNvSpPr>
          <p:nvPr>
            <p:ph idx="1"/>
          </p:nvPr>
        </p:nvSpPr>
        <p:spPr>
          <a:xfrm>
            <a:off x="533400" y="1219200"/>
            <a:ext cx="8229600" cy="5105400"/>
          </a:xfrm>
        </p:spPr>
        <p:txBody>
          <a:bodyPr>
            <a:normAutofit fontScale="92500" lnSpcReduction="20000"/>
          </a:bodyPr>
          <a:lstStyle/>
          <a:p>
            <a:pPr marL="0" indent="0">
              <a:buNone/>
            </a:pPr>
            <a:endParaRPr lang="en-US" sz="1000" dirty="0"/>
          </a:p>
          <a:p>
            <a:pPr marL="0" indent="0">
              <a:buNone/>
            </a:pPr>
            <a:r>
              <a:rPr lang="en-US" b="1" dirty="0" smtClean="0"/>
              <a:t>Kimberley Spire-Oh, Esq.</a:t>
            </a:r>
          </a:p>
          <a:p>
            <a:pPr marL="0" indent="0">
              <a:buNone/>
            </a:pPr>
            <a:r>
              <a:rPr lang="en-US" sz="2000" b="1" dirty="0" smtClean="0"/>
              <a:t>Law Office of Kimberley Spire-Oh, PA</a:t>
            </a:r>
          </a:p>
          <a:p>
            <a:pPr marL="0" indent="0">
              <a:buNone/>
            </a:pPr>
            <a:r>
              <a:rPr lang="en-US" sz="2000" dirty="0" smtClean="0"/>
              <a:t>6141 Lake Worth Road</a:t>
            </a:r>
          </a:p>
          <a:p>
            <a:pPr marL="0" indent="0">
              <a:buNone/>
            </a:pPr>
            <a:r>
              <a:rPr lang="en-US" sz="2000" dirty="0" smtClean="0"/>
              <a:t>Lake Worth, FL  33463</a:t>
            </a:r>
          </a:p>
          <a:p>
            <a:pPr marL="0" indent="0">
              <a:buNone/>
            </a:pPr>
            <a:r>
              <a:rPr lang="en-US" sz="2000" dirty="0" smtClean="0"/>
              <a:t>(561) 307-9620</a:t>
            </a:r>
          </a:p>
          <a:p>
            <a:pPr marL="0" indent="0">
              <a:buNone/>
            </a:pPr>
            <a:r>
              <a:rPr lang="en-US" sz="2000" dirty="0" smtClean="0">
                <a:hlinkClick r:id="rId2"/>
              </a:rPr>
              <a:t>kimberley@ksolawfirm.com</a:t>
            </a:r>
            <a:endParaRPr lang="en-US" sz="2000" dirty="0" smtClean="0"/>
          </a:p>
          <a:p>
            <a:pPr marL="0" indent="0">
              <a:buNone/>
            </a:pPr>
            <a:r>
              <a:rPr lang="en-US" sz="2000" dirty="0" smtClean="0">
                <a:hlinkClick r:id="rId3"/>
              </a:rPr>
              <a:t>http://</a:t>
            </a:r>
            <a:r>
              <a:rPr lang="en-US" sz="2000" dirty="0" smtClean="0">
                <a:hlinkClick r:id="rId3"/>
              </a:rPr>
              <a:t>www.ksolawfirm.com</a:t>
            </a:r>
            <a:endParaRPr lang="en-US" sz="2000" dirty="0" smtClean="0"/>
          </a:p>
          <a:p>
            <a:pPr marL="0" indent="0">
              <a:buNone/>
            </a:pPr>
            <a:endParaRPr lang="en-US" sz="1100" dirty="0" smtClean="0"/>
          </a:p>
          <a:p>
            <a:pPr marL="0" indent="0">
              <a:buNone/>
            </a:pPr>
            <a:r>
              <a:rPr lang="en-US" sz="2000" dirty="0" smtClean="0"/>
              <a:t>  or</a:t>
            </a:r>
          </a:p>
          <a:p>
            <a:pPr marL="0" indent="0">
              <a:buNone/>
            </a:pPr>
            <a:endParaRPr lang="en-US" sz="1100" dirty="0" smtClean="0"/>
          </a:p>
          <a:p>
            <a:pPr marL="0" indent="0">
              <a:buNone/>
            </a:pPr>
            <a:r>
              <a:rPr lang="en-US" sz="2000" b="1" dirty="0"/>
              <a:t>Special Education Law &amp; Advocacy</a:t>
            </a:r>
          </a:p>
          <a:p>
            <a:pPr marL="0" indent="0">
              <a:buNone/>
            </a:pPr>
            <a:r>
              <a:rPr lang="en-US" sz="2000" dirty="0"/>
              <a:t>2509 First Avenue S.</a:t>
            </a:r>
            <a:br>
              <a:rPr lang="en-US" sz="2000" dirty="0"/>
            </a:br>
            <a:r>
              <a:rPr lang="en-US" sz="2000" dirty="0"/>
              <a:t>St. Petersburg, FL 33712</a:t>
            </a:r>
            <a:br>
              <a:rPr lang="en-US" sz="2000" dirty="0"/>
            </a:br>
            <a:r>
              <a:rPr lang="en-US" sz="2000" dirty="0"/>
              <a:t>Phone:  (727) 323-2555</a:t>
            </a:r>
            <a:br>
              <a:rPr lang="en-US" sz="2000" dirty="0"/>
            </a:br>
            <a:r>
              <a:rPr lang="en-US" sz="2000" dirty="0"/>
              <a:t>Fax:  (727) 323-2599</a:t>
            </a:r>
            <a:br>
              <a:rPr lang="en-US" sz="2000" dirty="0"/>
            </a:br>
            <a:r>
              <a:rPr lang="en-US" sz="2000" dirty="0" smtClean="0">
                <a:hlinkClick r:id="rId4"/>
              </a:rPr>
              <a:t>kspireoh@flspedlaw.com</a:t>
            </a:r>
            <a:endParaRPr lang="en-US" sz="2000" dirty="0"/>
          </a:p>
          <a:p>
            <a:pPr marL="0" indent="0">
              <a:buNone/>
            </a:pPr>
            <a:r>
              <a:rPr lang="en-US" sz="2000" dirty="0" smtClean="0">
                <a:hlinkClick r:id="rId5"/>
              </a:rPr>
              <a:t>http://www.flspedlaw.com</a:t>
            </a:r>
            <a:endParaRPr lang="en-US" sz="2000" dirty="0" smtClean="0"/>
          </a:p>
          <a:p>
            <a:pPr marL="0" indent="0">
              <a:buNone/>
            </a:pPr>
            <a:endParaRPr lang="en-US" sz="1100" dirty="0" smtClean="0"/>
          </a:p>
          <a:p>
            <a:pPr marL="0" indent="0">
              <a:buNone/>
            </a:pPr>
            <a:endParaRPr lang="en-US" sz="2000" dirty="0"/>
          </a:p>
          <a:p>
            <a:pPr marL="0" indent="0">
              <a:buNone/>
            </a:pPr>
            <a:endParaRPr lang="en-US" sz="2000" dirty="0" smtClean="0"/>
          </a:p>
          <a:p>
            <a:pPr marL="0" indent="0">
              <a:buNone/>
            </a:pPr>
            <a:endParaRPr lang="en-US" sz="2000" dirty="0"/>
          </a:p>
        </p:txBody>
      </p:sp>
    </p:spTree>
    <p:extLst>
      <p:ext uri="{BB962C8B-B14F-4D97-AF65-F5344CB8AC3E}">
        <p14:creationId xmlns:p14="http://schemas.microsoft.com/office/powerpoint/2010/main" val="1302139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lstStyle/>
          <a:p>
            <a:pPr algn="ctr"/>
            <a:r>
              <a:rPr lang="en-US" dirty="0" smtClean="0"/>
              <a:t>TEAMWORK</a:t>
            </a:r>
            <a:endParaRPr lang="en-US" dirty="0"/>
          </a:p>
        </p:txBody>
      </p:sp>
      <p:sp>
        <p:nvSpPr>
          <p:cNvPr id="3" name="Content Placeholder 2"/>
          <p:cNvSpPr>
            <a:spLocks noGrp="1"/>
          </p:cNvSpPr>
          <p:nvPr>
            <p:ph idx="1"/>
          </p:nvPr>
        </p:nvSpPr>
        <p:spPr>
          <a:xfrm>
            <a:off x="457200" y="3200400"/>
            <a:ext cx="8229600" cy="3733800"/>
          </a:xfrm>
        </p:spPr>
        <p:txBody>
          <a:bodyPr>
            <a:normAutofit/>
          </a:bodyPr>
          <a:lstStyle/>
          <a:p>
            <a:r>
              <a:rPr lang="en-US" b="1" dirty="0" smtClean="0"/>
              <a:t>Team Mentality</a:t>
            </a:r>
            <a:endParaRPr lang="en-US" dirty="0" smtClean="0"/>
          </a:p>
          <a:p>
            <a:r>
              <a:rPr lang="en-US" b="1" dirty="0" smtClean="0"/>
              <a:t>Ongoing relationship</a:t>
            </a:r>
          </a:p>
          <a:p>
            <a:r>
              <a:rPr lang="en-US" b="1" dirty="0" smtClean="0"/>
              <a:t>Both sides have goals that can be met</a:t>
            </a:r>
            <a:endParaRPr lang="en-US" dirty="0" smtClean="0"/>
          </a:p>
          <a:p>
            <a:pPr lvl="1"/>
            <a:r>
              <a:rPr lang="en-US" dirty="0" smtClean="0"/>
              <a:t>The school wants to successfully educate the child.</a:t>
            </a:r>
          </a:p>
          <a:p>
            <a:pPr lvl="1"/>
            <a:r>
              <a:rPr lang="en-US" dirty="0" smtClean="0"/>
              <a:t>The family wants the child’s needs met.</a:t>
            </a:r>
            <a:endParaRPr lang="en-US" dirty="0" smtClean="0"/>
          </a:p>
          <a:p>
            <a:r>
              <a:rPr lang="en-US" b="1" dirty="0" smtClean="0"/>
              <a:t>Both sides need</a:t>
            </a:r>
            <a:r>
              <a:rPr lang="en-US" dirty="0" smtClean="0"/>
              <a:t> </a:t>
            </a:r>
            <a:r>
              <a:rPr lang="en-US" b="1" dirty="0" smtClean="0"/>
              <a:t>the </a:t>
            </a:r>
            <a:r>
              <a:rPr lang="en-US" b="1" dirty="0" smtClean="0"/>
              <a:t>other</a:t>
            </a:r>
            <a:r>
              <a:rPr lang="en-US" dirty="0" smtClean="0"/>
              <a:t>.</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8513" y="1371600"/>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6169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PREPARING FOR THE MEETING</a:t>
            </a:r>
            <a:endParaRPr lang="en-US" dirty="0"/>
          </a:p>
        </p:txBody>
      </p:sp>
      <p:sp>
        <p:nvSpPr>
          <p:cNvPr id="3" name="Content Placeholder 2"/>
          <p:cNvSpPr>
            <a:spLocks noGrp="1"/>
          </p:cNvSpPr>
          <p:nvPr>
            <p:ph idx="1"/>
          </p:nvPr>
        </p:nvSpPr>
        <p:spPr/>
        <p:txBody>
          <a:bodyPr>
            <a:normAutofit lnSpcReduction="10000"/>
          </a:bodyPr>
          <a:lstStyle/>
          <a:p>
            <a:endParaRPr lang="en-US" sz="3600" dirty="0" smtClean="0"/>
          </a:p>
          <a:p>
            <a:endParaRPr lang="en-US" sz="3600" dirty="0"/>
          </a:p>
          <a:p>
            <a:endParaRPr lang="en-US" sz="3600" dirty="0" smtClean="0"/>
          </a:p>
          <a:p>
            <a:endParaRPr lang="en-US" sz="3600" dirty="0"/>
          </a:p>
          <a:p>
            <a:r>
              <a:rPr lang="en-US" sz="3600" dirty="0" smtClean="0"/>
              <a:t>Gather </a:t>
            </a:r>
            <a:r>
              <a:rPr lang="en-US" sz="3600" dirty="0" smtClean="0"/>
              <a:t>information </a:t>
            </a:r>
          </a:p>
          <a:p>
            <a:r>
              <a:rPr lang="en-US" sz="3600" dirty="0" smtClean="0"/>
              <a:t>Do your homework </a:t>
            </a:r>
          </a:p>
          <a:p>
            <a:r>
              <a:rPr lang="en-US" sz="3600" dirty="0" smtClean="0"/>
              <a:t>Take care of housekeeping issues in advance</a:t>
            </a:r>
            <a:endParaRPr lang="en-US" sz="36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0190" y="1905000"/>
            <a:ext cx="2657475"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6703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 INFORMATION</a:t>
            </a:r>
            <a:endParaRPr lang="en-US" dirty="0"/>
          </a:p>
        </p:txBody>
      </p:sp>
      <p:sp>
        <p:nvSpPr>
          <p:cNvPr id="3" name="Content Placeholder 2"/>
          <p:cNvSpPr>
            <a:spLocks noGrp="1"/>
          </p:cNvSpPr>
          <p:nvPr>
            <p:ph idx="1"/>
          </p:nvPr>
        </p:nvSpPr>
        <p:spPr>
          <a:xfrm>
            <a:off x="457200" y="2667000"/>
            <a:ext cx="8229600" cy="3810000"/>
          </a:xfrm>
        </p:spPr>
        <p:txBody>
          <a:bodyPr>
            <a:normAutofit/>
          </a:bodyPr>
          <a:lstStyle/>
          <a:p>
            <a:r>
              <a:rPr lang="en-US" dirty="0" smtClean="0"/>
              <a:t>Evaluations (both private and school)</a:t>
            </a:r>
          </a:p>
          <a:p>
            <a:r>
              <a:rPr lang="en-US" dirty="0" smtClean="0"/>
              <a:t>Grades and test scores</a:t>
            </a:r>
          </a:p>
          <a:p>
            <a:r>
              <a:rPr lang="en-US" dirty="0" smtClean="0"/>
              <a:t>Work samples</a:t>
            </a:r>
            <a:endParaRPr lang="en-US" dirty="0" smtClean="0"/>
          </a:p>
          <a:p>
            <a:r>
              <a:rPr lang="en-US" dirty="0" smtClean="0"/>
              <a:t>Past IEPs/504 plans</a:t>
            </a:r>
          </a:p>
          <a:p>
            <a:r>
              <a:rPr lang="en-US" dirty="0" smtClean="0"/>
              <a:t>Relevant medical information</a:t>
            </a:r>
          </a:p>
          <a:p>
            <a:r>
              <a:rPr lang="en-US" dirty="0" smtClean="0"/>
              <a:t>Pictures and personal information about child</a:t>
            </a:r>
          </a:p>
          <a:p>
            <a:r>
              <a:rPr lang="en-US" dirty="0" smtClean="0"/>
              <a:t>Communications </a:t>
            </a:r>
            <a:r>
              <a:rPr lang="en-US" dirty="0" smtClean="0"/>
              <a:t>between school and </a:t>
            </a:r>
            <a:r>
              <a:rPr lang="en-US" dirty="0" smtClean="0"/>
              <a:t>home</a:t>
            </a:r>
            <a:endParaRPr lang="en-US" dirty="0" smtClean="0"/>
          </a:p>
          <a:p>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990600"/>
            <a:ext cx="1981200" cy="231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0331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ORGANIZE INFORMATION</a:t>
            </a:r>
            <a:endParaRPr lang="en-US" dirty="0"/>
          </a:p>
        </p:txBody>
      </p:sp>
      <p:sp>
        <p:nvSpPr>
          <p:cNvPr id="3" name="Content Placeholder 2"/>
          <p:cNvSpPr>
            <a:spLocks noGrp="1"/>
          </p:cNvSpPr>
          <p:nvPr>
            <p:ph idx="1"/>
          </p:nvPr>
        </p:nvSpPr>
        <p:spPr>
          <a:xfrm>
            <a:off x="457200" y="3505200"/>
            <a:ext cx="8229600" cy="3048000"/>
          </a:xfrm>
        </p:spPr>
        <p:txBody>
          <a:bodyPr/>
          <a:lstStyle/>
          <a:p>
            <a:pPr marL="0" indent="0" algn="ctr">
              <a:buNone/>
            </a:pPr>
            <a:r>
              <a:rPr lang="en-US" u="sng" dirty="0" smtClean="0"/>
              <a:t>Develop a system that works for you</a:t>
            </a:r>
          </a:p>
          <a:p>
            <a:r>
              <a:rPr lang="en-US" dirty="0" smtClean="0"/>
              <a:t>Create a binder with different sections </a:t>
            </a:r>
            <a:r>
              <a:rPr lang="en-US" dirty="0" smtClean="0"/>
              <a:t>(such as those listed </a:t>
            </a:r>
            <a:r>
              <a:rPr lang="en-US" dirty="0" smtClean="0"/>
              <a:t>on previous page)</a:t>
            </a:r>
          </a:p>
          <a:p>
            <a:r>
              <a:rPr lang="en-US" dirty="0" smtClean="0"/>
              <a:t>Develop a portable file system</a:t>
            </a:r>
          </a:p>
          <a:p>
            <a:r>
              <a:rPr lang="en-US" dirty="0" smtClean="0"/>
              <a:t>Know where your information is so you can find it when you need it.</a:t>
            </a:r>
          </a:p>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599" y="1600199"/>
            <a:ext cx="1920240" cy="192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0790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YOUR HOMEWORK</a:t>
            </a:r>
            <a:endParaRPr lang="en-US" dirty="0"/>
          </a:p>
        </p:txBody>
      </p:sp>
      <p:sp>
        <p:nvSpPr>
          <p:cNvPr id="3" name="Content Placeholder 2"/>
          <p:cNvSpPr>
            <a:spLocks noGrp="1"/>
          </p:cNvSpPr>
          <p:nvPr>
            <p:ph idx="1"/>
          </p:nvPr>
        </p:nvSpPr>
        <p:spPr>
          <a:xfrm>
            <a:off x="457200" y="2286000"/>
            <a:ext cx="8229600" cy="4038600"/>
          </a:xfrm>
        </p:spPr>
        <p:txBody>
          <a:bodyPr>
            <a:normAutofit/>
          </a:bodyPr>
          <a:lstStyle/>
          <a:p>
            <a:pPr marL="0" indent="0">
              <a:buNone/>
            </a:pPr>
            <a:r>
              <a:rPr lang="en-US" dirty="0" smtClean="0"/>
              <a:t>Do research to learn </a:t>
            </a:r>
            <a:r>
              <a:rPr lang="en-US" dirty="0" smtClean="0"/>
              <a:t>about</a:t>
            </a:r>
            <a:r>
              <a:rPr lang="en-US" dirty="0" smtClean="0"/>
              <a:t>:</a:t>
            </a:r>
          </a:p>
          <a:p>
            <a:r>
              <a:rPr lang="en-US" dirty="0" smtClean="0"/>
              <a:t>your </a:t>
            </a:r>
            <a:r>
              <a:rPr lang="en-US" dirty="0"/>
              <a:t>child’s disability, </a:t>
            </a:r>
            <a:endParaRPr lang="en-US" dirty="0" smtClean="0"/>
          </a:p>
          <a:p>
            <a:r>
              <a:rPr lang="en-US" dirty="0" smtClean="0"/>
              <a:t>potential </a:t>
            </a:r>
            <a:r>
              <a:rPr lang="en-US" dirty="0"/>
              <a:t>interventions, </a:t>
            </a:r>
            <a:endParaRPr lang="en-US" dirty="0" smtClean="0"/>
          </a:p>
          <a:p>
            <a:r>
              <a:rPr lang="en-US" dirty="0" smtClean="0"/>
              <a:t>potential placements, </a:t>
            </a:r>
          </a:p>
          <a:p>
            <a:r>
              <a:rPr lang="en-US" dirty="0" smtClean="0"/>
              <a:t>the </a:t>
            </a:r>
            <a:r>
              <a:rPr lang="en-US" dirty="0"/>
              <a:t>IEP process, and </a:t>
            </a:r>
            <a:endParaRPr lang="en-US" dirty="0" smtClean="0"/>
          </a:p>
          <a:p>
            <a:r>
              <a:rPr lang="en-US" dirty="0" smtClean="0"/>
              <a:t>your legal </a:t>
            </a:r>
            <a:r>
              <a:rPr lang="en-US" dirty="0" smtClean="0"/>
              <a:t>rights.</a:t>
            </a:r>
          </a:p>
          <a:p>
            <a:pPr marL="0" indent="0">
              <a:buNone/>
            </a:pPr>
            <a:r>
              <a:rPr lang="en-US" dirty="0" smtClean="0"/>
              <a:t>Contact </a:t>
            </a:r>
            <a:r>
              <a:rPr lang="en-US" dirty="0" smtClean="0"/>
              <a:t>(e-mail)  teachers ahead of time and request their assessment of your child’s </a:t>
            </a:r>
            <a:r>
              <a:rPr lang="en-US" b="1" dirty="0" smtClean="0"/>
              <a:t>strengths</a:t>
            </a:r>
            <a:r>
              <a:rPr lang="en-US" dirty="0" smtClean="0"/>
              <a:t> and </a:t>
            </a:r>
            <a:r>
              <a:rPr lang="en-US" b="1" dirty="0" smtClean="0"/>
              <a:t>weaknesses</a:t>
            </a:r>
            <a:r>
              <a:rPr lang="en-US" dirty="0" smtClean="0"/>
              <a:t>. Ask them to </a:t>
            </a:r>
            <a:r>
              <a:rPr lang="en-US" b="1" dirty="0" smtClean="0"/>
              <a:t>prioritize</a:t>
            </a:r>
            <a:r>
              <a:rPr lang="en-US" dirty="0" smtClean="0"/>
              <a:t> the needs.</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199" y="2133599"/>
            <a:ext cx="2965685" cy="1737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452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4525963"/>
          </a:xfrm>
        </p:spPr>
        <p:txBody>
          <a:bodyPr>
            <a:normAutofit/>
          </a:bodyPr>
          <a:lstStyle/>
          <a:p>
            <a:pPr marL="0" indent="0">
              <a:buNone/>
            </a:pPr>
            <a:r>
              <a:rPr lang="en-US" sz="5400" b="1" u="sng" dirty="0" smtClean="0"/>
              <a:t>Your</a:t>
            </a:r>
            <a:r>
              <a:rPr lang="en-US" sz="5400" b="1" dirty="0" smtClean="0"/>
              <a:t> input is important!</a:t>
            </a:r>
            <a:endParaRPr lang="en-US" sz="5400" b="1"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587336"/>
            <a:ext cx="3780172" cy="2651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6506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RESOURCES</a:t>
            </a:r>
            <a:endParaRPr lang="en-US" dirty="0"/>
          </a:p>
        </p:txBody>
      </p:sp>
      <p:sp>
        <p:nvSpPr>
          <p:cNvPr id="3" name="Content Placeholder 2"/>
          <p:cNvSpPr>
            <a:spLocks noGrp="1"/>
          </p:cNvSpPr>
          <p:nvPr>
            <p:ph idx="1"/>
          </p:nvPr>
        </p:nvSpPr>
        <p:spPr>
          <a:xfrm>
            <a:off x="457200" y="3352800"/>
            <a:ext cx="8229600" cy="2438400"/>
          </a:xfrm>
        </p:spPr>
        <p:txBody>
          <a:bodyPr>
            <a:normAutofit/>
          </a:bodyPr>
          <a:lstStyle/>
          <a:p>
            <a:r>
              <a:rPr lang="en-US" dirty="0" smtClean="0"/>
              <a:t>Support groups</a:t>
            </a:r>
            <a:endParaRPr lang="en-US" dirty="0" smtClean="0"/>
          </a:p>
          <a:p>
            <a:r>
              <a:rPr lang="en-US" dirty="0" smtClean="0"/>
              <a:t>Websites </a:t>
            </a:r>
            <a:r>
              <a:rPr lang="en-US" dirty="0" smtClean="0"/>
              <a:t>about </a:t>
            </a:r>
            <a:r>
              <a:rPr lang="en-US" dirty="0" smtClean="0"/>
              <a:t>different disabilities</a:t>
            </a:r>
          </a:p>
          <a:p>
            <a:r>
              <a:rPr lang="en-US" dirty="0" smtClean="0"/>
              <a:t>Websites about special education procedures, regulations and rules</a:t>
            </a:r>
          </a:p>
          <a:p>
            <a:r>
              <a:rPr lang="en-US" dirty="0" smtClean="0"/>
              <a:t>Books about these </a:t>
            </a:r>
            <a:r>
              <a:rPr lang="en-US" dirty="0" smtClean="0"/>
              <a:t>topics</a:t>
            </a:r>
            <a:endParaRPr lang="en-US" dirty="0" smtClean="0"/>
          </a:p>
          <a:p>
            <a:endParaRPr 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1586" y="1828800"/>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8412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HOUSEKEEPING</a:t>
            </a:r>
            <a:endParaRPr lang="en-US" dirty="0"/>
          </a:p>
        </p:txBody>
      </p:sp>
      <p:sp>
        <p:nvSpPr>
          <p:cNvPr id="3" name="Content Placeholder 2"/>
          <p:cNvSpPr>
            <a:spLocks noGrp="1"/>
          </p:cNvSpPr>
          <p:nvPr>
            <p:ph idx="1"/>
          </p:nvPr>
        </p:nvSpPr>
        <p:spPr>
          <a:xfrm>
            <a:off x="381000" y="2819400"/>
            <a:ext cx="8229600" cy="3733800"/>
          </a:xfrm>
        </p:spPr>
        <p:txBody>
          <a:bodyPr>
            <a:normAutofit/>
          </a:bodyPr>
          <a:lstStyle/>
          <a:p>
            <a:r>
              <a:rPr lang="en-US" u="sng" dirty="0" smtClean="0"/>
              <a:t>Recording IEP Meetings</a:t>
            </a:r>
            <a:r>
              <a:rPr lang="en-US" dirty="0" smtClean="0"/>
              <a:t>: If you decide you want to record IEP meetings, notify the school ahead of time.</a:t>
            </a:r>
          </a:p>
          <a:p>
            <a:r>
              <a:rPr lang="en-US" u="sng" dirty="0" smtClean="0"/>
              <a:t>Bringing an attorney or advocate</a:t>
            </a:r>
            <a:r>
              <a:rPr lang="en-US" dirty="0" smtClean="0"/>
              <a:t>: You are entitled to bring someone to the meeting with you for support or advice. Schools may choose to send an attorney if the parent is going to be accompanied by an attorney, so it’s best to give notice in advance.</a:t>
            </a:r>
          </a:p>
          <a:p>
            <a:r>
              <a:rPr lang="en-US" u="sng" dirty="0" smtClean="0"/>
              <a:t>Notify the school ahead of time if you have special needs</a:t>
            </a:r>
            <a:r>
              <a:rPr lang="en-US" dirty="0" smtClean="0"/>
              <a:t>, such as translation, time limitations, etc.</a:t>
            </a:r>
          </a:p>
          <a:p>
            <a:endParaRPr lang="en-US" dirty="0" smtClean="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295400"/>
            <a:ext cx="1463040" cy="1463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5198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221</TotalTime>
  <Words>1199</Words>
  <Application>Microsoft Office PowerPoint</Application>
  <PresentationFormat>On-screen Show (4:3)</PresentationFormat>
  <Paragraphs>121</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Clarity</vt:lpstr>
      <vt:lpstr>Knowing Your Rights Through the IEP Process: How to Achieve IEPs Where Everyone Wins</vt:lpstr>
      <vt:lpstr>TEAMWORK</vt:lpstr>
      <vt:lpstr>PREPARING FOR THE MEETING</vt:lpstr>
      <vt:lpstr>GATHER INFORMATION</vt:lpstr>
      <vt:lpstr>ORGANIZE INFORMATION</vt:lpstr>
      <vt:lpstr>DO YOUR HOMEWORK</vt:lpstr>
      <vt:lpstr>PowerPoint Presentation</vt:lpstr>
      <vt:lpstr>RESOURCES</vt:lpstr>
      <vt:lpstr>HOUSEKEEPING</vt:lpstr>
      <vt:lpstr>CURRENT LEVELS  OF ACADEMIC  PERFORMANCE</vt:lpstr>
      <vt:lpstr>DRAFTING GOALS AND OBJECTIVES</vt:lpstr>
      <vt:lpstr>SELECTING APPROPRIATE SERVICES AND ACCOMMODATIONS</vt:lpstr>
      <vt:lpstr>SERVICES/ACCOMMODATIONS</vt:lpstr>
      <vt:lpstr>TRANSITION</vt:lpstr>
      <vt:lpstr>COMMON PITFALLS</vt:lpstr>
      <vt:lpstr>PowerPoint Presentation</vt:lpstr>
      <vt:lpstr>Conflict Resolution</vt:lpstr>
      <vt:lpstr>PowerPoint Presentation</vt:lpstr>
      <vt:lpstr>How to reach 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Win-Win IEPs</dc:title>
  <dc:creator>Owner</dc:creator>
  <cp:lastModifiedBy>Kimberley Spire-Oh</cp:lastModifiedBy>
  <cp:revision>32</cp:revision>
  <dcterms:created xsi:type="dcterms:W3CDTF">2011-09-12T12:36:46Z</dcterms:created>
  <dcterms:modified xsi:type="dcterms:W3CDTF">2014-04-24T16:34:01Z</dcterms:modified>
</cp:coreProperties>
</file>