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64" r:id="rId4"/>
    <p:sldId id="265" r:id="rId5"/>
    <p:sldId id="266" r:id="rId6"/>
    <p:sldId id="267" r:id="rId7"/>
    <p:sldId id="268" r:id="rId8"/>
    <p:sldId id="269" r:id="rId9"/>
    <p:sldId id="270" r:id="rId10"/>
    <p:sldId id="271" r:id="rId11"/>
    <p:sldId id="272" r:id="rId12"/>
    <p:sldId id="273" r:id="rId13"/>
    <p:sldId id="260" r:id="rId14"/>
    <p:sldId id="274" r:id="rId15"/>
    <p:sldId id="275" r:id="rId16"/>
    <p:sldId id="276" r:id="rId17"/>
    <p:sldId id="277" r:id="rId18"/>
    <p:sldId id="278" r:id="rId19"/>
    <p:sldId id="279" r:id="rId20"/>
    <p:sldId id="280" r:id="rId21"/>
    <p:sldId id="281" r:id="rId22"/>
    <p:sldId id="283" r:id="rId23"/>
    <p:sldId id="282" r:id="rId24"/>
    <p:sldId id="284" r:id="rId25"/>
    <p:sldId id="285" r:id="rId26"/>
    <p:sldId id="286" r:id="rId27"/>
    <p:sldId id="287" r:id="rId28"/>
    <p:sldId id="288" r:id="rId29"/>
    <p:sldId id="289" r:id="rId30"/>
    <p:sldId id="261" r:id="rId31"/>
    <p:sldId id="26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241311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323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1227320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185495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283590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233237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383400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425126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305188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472408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87639-1B5A-440C-8320-DD4892BD932F}" type="datetimeFigureOut">
              <a:rPr lang="en-US" smtClean="0"/>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831C62-5D78-4591-AA21-20EEBAB5F353}" type="slidenum">
              <a:rPr lang="en-US" smtClean="0"/>
              <a:t>‹#›</a:t>
            </a:fld>
            <a:endParaRPr lang="en-US" dirty="0"/>
          </a:p>
        </p:txBody>
      </p:sp>
    </p:spTree>
    <p:extLst>
      <p:ext uri="{BB962C8B-B14F-4D97-AF65-F5344CB8AC3E}">
        <p14:creationId xmlns:p14="http://schemas.microsoft.com/office/powerpoint/2010/main" val="190835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87639-1B5A-440C-8320-DD4892BD932F}" type="datetimeFigureOut">
              <a:rPr lang="en-US" smtClean="0"/>
              <a:t>4/22/2014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31C62-5D78-4591-AA21-20EEBAB5F353}" type="slidenum">
              <a:rPr lang="en-US" smtClean="0"/>
              <a:t>‹#›</a:t>
            </a:fld>
            <a:endParaRPr lang="en-US" dirty="0"/>
          </a:p>
        </p:txBody>
      </p:sp>
    </p:spTree>
    <p:extLst>
      <p:ext uri="{BB962C8B-B14F-4D97-AF65-F5344CB8AC3E}">
        <p14:creationId xmlns:p14="http://schemas.microsoft.com/office/powerpoint/2010/main" val="3596754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kamleiterlaw.com/IEPs_Good_Grade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Knowing Your Rights Through </a:t>
            </a:r>
            <a:br>
              <a:rPr lang="en-US" b="1" dirty="0" smtClean="0"/>
            </a:br>
            <a:r>
              <a:rPr lang="en-US" b="1" dirty="0" smtClean="0"/>
              <a:t>the</a:t>
            </a:r>
            <a:r>
              <a:rPr lang="en-US" b="1" dirty="0"/>
              <a:t> </a:t>
            </a:r>
            <a:r>
              <a:rPr lang="en-US" b="1" dirty="0" smtClean="0"/>
              <a:t>IEP Process</a:t>
            </a:r>
            <a:endParaRPr lang="en-US" b="1" dirty="0"/>
          </a:p>
        </p:txBody>
      </p:sp>
      <p:sp>
        <p:nvSpPr>
          <p:cNvPr id="3" name="Content Placeholder 2"/>
          <p:cNvSpPr>
            <a:spLocks noGrp="1"/>
          </p:cNvSpPr>
          <p:nvPr>
            <p:ph idx="1"/>
          </p:nvPr>
        </p:nvSpPr>
        <p:spPr/>
        <p:txBody>
          <a:bodyPr/>
          <a:lstStyle/>
          <a:p>
            <a:pPr marL="0" indent="0" algn="ctr">
              <a:buNone/>
            </a:pPr>
            <a:r>
              <a:rPr lang="en-US" dirty="0" smtClean="0"/>
              <a:t>FVDD/CDTC</a:t>
            </a:r>
          </a:p>
          <a:p>
            <a:pPr marL="0" indent="0" algn="ctr">
              <a:buNone/>
            </a:pPr>
            <a:r>
              <a:rPr lang="en-US" dirty="0" smtClean="0"/>
              <a:t>Special Education Summit</a:t>
            </a:r>
            <a:endParaRPr lang="en-US" dirty="0" smtClean="0"/>
          </a:p>
          <a:p>
            <a:pPr marL="0" indent="0" algn="ctr">
              <a:buNone/>
            </a:pPr>
            <a:r>
              <a:rPr lang="en-US" dirty="0" smtClean="0"/>
              <a:t>Saturday</a:t>
            </a:r>
            <a:r>
              <a:rPr lang="en-US" dirty="0" smtClean="0"/>
              <a:t>, </a:t>
            </a:r>
            <a:r>
              <a:rPr lang="en-US" dirty="0" smtClean="0"/>
              <a:t>April 26, 2014</a:t>
            </a:r>
            <a:endParaRPr lang="en-US" dirty="0" smtClean="0"/>
          </a:p>
          <a:p>
            <a:pPr marL="0" indent="0" algn="ctr">
              <a:buNone/>
            </a:pPr>
            <a:endParaRPr lang="en-US" dirty="0"/>
          </a:p>
          <a:p>
            <a:pPr marL="0" indent="0" algn="ctr">
              <a:buNone/>
            </a:pPr>
            <a:r>
              <a:rPr lang="en-US" i="1" dirty="0" smtClean="0"/>
              <a:t>Mark </a:t>
            </a:r>
            <a:r>
              <a:rPr lang="en-US" i="1" dirty="0" err="1" smtClean="0"/>
              <a:t>Kamleiter</a:t>
            </a:r>
            <a:r>
              <a:rPr lang="en-US" i="1" dirty="0" smtClean="0"/>
              <a:t>, Esq. </a:t>
            </a:r>
            <a:endParaRPr lang="en-US" i="1" dirty="0" smtClean="0"/>
          </a:p>
          <a:p>
            <a:pPr marL="0" indent="0" algn="ctr">
              <a:buNone/>
            </a:pPr>
            <a:r>
              <a:rPr lang="en-US" i="1" dirty="0" smtClean="0"/>
              <a:t>Special </a:t>
            </a:r>
            <a:r>
              <a:rPr lang="en-US" i="1" dirty="0" smtClean="0"/>
              <a:t>Education Law &amp; Advocacy, Inc.</a:t>
            </a:r>
          </a:p>
          <a:p>
            <a:pPr marL="0" indent="0" algn="ctr">
              <a:buNone/>
            </a:pPr>
            <a:endParaRPr lang="en-US" i="1" dirty="0"/>
          </a:p>
        </p:txBody>
      </p:sp>
    </p:spTree>
    <p:extLst>
      <p:ext uri="{BB962C8B-B14F-4D97-AF65-F5344CB8AC3E}">
        <p14:creationId xmlns:p14="http://schemas.microsoft.com/office/powerpoint/2010/main" val="15295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Solutions</a:t>
            </a:r>
            <a:endParaRPr lang="en-US" dirty="0"/>
          </a:p>
        </p:txBody>
      </p:sp>
      <p:sp>
        <p:nvSpPr>
          <p:cNvPr id="3" name="Content Placeholder 2"/>
          <p:cNvSpPr>
            <a:spLocks noGrp="1"/>
          </p:cNvSpPr>
          <p:nvPr>
            <p:ph idx="1"/>
          </p:nvPr>
        </p:nvSpPr>
        <p:spPr/>
        <p:txBody>
          <a:bodyPr>
            <a:normAutofit fontScale="92500"/>
          </a:bodyPr>
          <a:lstStyle/>
          <a:p>
            <a:r>
              <a:rPr lang="en-US" dirty="0" smtClean="0"/>
              <a:t>Provide better training to school staff (and private providers) who are engaged in identifying students with disabilities and making eligibility decisions for 504 plans and IEPs.</a:t>
            </a:r>
          </a:p>
          <a:p>
            <a:r>
              <a:rPr lang="en-US" dirty="0" smtClean="0"/>
              <a:t>In fact, </a:t>
            </a:r>
            <a:r>
              <a:rPr lang="en-US" b="1" dirty="0" smtClean="0"/>
              <a:t>this training should be provided to all teachers</a:t>
            </a:r>
            <a:r>
              <a:rPr lang="en-US" dirty="0" smtClean="0"/>
              <a:t>, as general education teachers are the front line to identifying students who are struggling in their classes and ensuring they get referred for evaluation.</a:t>
            </a:r>
            <a:endParaRPr lang="en-US" dirty="0"/>
          </a:p>
        </p:txBody>
      </p:sp>
    </p:spTree>
    <p:extLst>
      <p:ext uri="{BB962C8B-B14F-4D97-AF65-F5344CB8AC3E}">
        <p14:creationId xmlns:p14="http://schemas.microsoft.com/office/powerpoint/2010/main" val="45545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Sticking Points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s-ES" u="sng" dirty="0" smtClean="0"/>
              <a:t>IDEA (20 USC § 1401(3) (ii)</a:t>
            </a:r>
            <a:r>
              <a:rPr lang="es-ES" dirty="0" smtClean="0"/>
              <a:t>: </a:t>
            </a:r>
            <a:r>
              <a:rPr lang="en-US" dirty="0" smtClean="0"/>
              <a:t>This clause adds, as a condition of eligibility, the concept that not only must a student meet one of the IDEA disability categories, but that student must, “</a:t>
            </a:r>
            <a:r>
              <a:rPr lang="en-US" b="1" dirty="0" smtClean="0"/>
              <a:t>by reason thereof, need(s) special education and related services </a:t>
            </a:r>
            <a:r>
              <a:rPr lang="en-US" dirty="0" smtClean="0"/>
              <a:t>(see statute below).” </a:t>
            </a:r>
          </a:p>
          <a:p>
            <a:endParaRPr lang="en-US" dirty="0"/>
          </a:p>
          <a:p>
            <a:pPr marL="0" indent="0">
              <a:buNone/>
            </a:pPr>
            <a:r>
              <a:rPr lang="en-US" dirty="0" smtClean="0"/>
              <a:t>20 USC § 1401 - Definitions</a:t>
            </a:r>
          </a:p>
          <a:p>
            <a:pPr marL="0" indent="0">
              <a:buNone/>
            </a:pPr>
            <a:r>
              <a:rPr lang="en-US" dirty="0" smtClean="0"/>
              <a:t>(3) Child with a disability   </a:t>
            </a:r>
          </a:p>
          <a:p>
            <a:pPr marL="0" indent="0">
              <a:buNone/>
            </a:pPr>
            <a:r>
              <a:rPr lang="en-US" dirty="0" smtClean="0"/>
              <a:t>(A) In general </a:t>
            </a:r>
          </a:p>
          <a:p>
            <a:pPr marL="0" indent="0">
              <a:buNone/>
            </a:pPr>
            <a:r>
              <a:rPr lang="en-US" dirty="0" smtClean="0"/>
              <a:t>The term “child with a disability” means a child— </a:t>
            </a:r>
          </a:p>
          <a:p>
            <a:pPr marL="0" indent="0">
              <a:buNone/>
            </a:pPr>
            <a:endParaRPr lang="en-US" dirty="0" smtClean="0"/>
          </a:p>
          <a:p>
            <a:pPr marL="0" indent="0">
              <a:buNone/>
            </a:pPr>
            <a:r>
              <a:rPr lang="en-US" dirty="0" smtClean="0"/>
              <a:t>(</a:t>
            </a:r>
            <a:r>
              <a:rPr lang="en-US" dirty="0" err="1" smtClean="0"/>
              <a:t>i</a:t>
            </a:r>
            <a:r>
              <a:rPr lang="en-US" dirty="0" smtClean="0"/>
              <a:t>) with intellectual disabilities, hearing impairments (including deafness), speech or language impairments, visual impairments (including blindness), serious emotional disturbance (referred to in this chapter as “emotional disturbance”), orthopedic impairments, autism, traumatic brain injury, other health impairments, or specific learning disabilities; and </a:t>
            </a:r>
          </a:p>
          <a:p>
            <a:pPr marL="0" indent="0">
              <a:buNone/>
            </a:pPr>
            <a:endParaRPr lang="en-US" dirty="0" smtClean="0"/>
          </a:p>
          <a:p>
            <a:pPr marL="0" indent="0">
              <a:buNone/>
            </a:pPr>
            <a:r>
              <a:rPr lang="en-US" dirty="0" smtClean="0"/>
              <a:t>(ii) who, by reason thereof, needs special education and related services. </a:t>
            </a:r>
            <a:endParaRPr lang="en-US" dirty="0"/>
          </a:p>
        </p:txBody>
      </p:sp>
    </p:spTree>
    <p:extLst>
      <p:ext uri="{BB962C8B-B14F-4D97-AF65-F5344CB8AC3E}">
        <p14:creationId xmlns:p14="http://schemas.microsoft.com/office/powerpoint/2010/main" val="3664723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smtClean="0"/>
              <a:t>Education includes </a:t>
            </a:r>
            <a:r>
              <a:rPr lang="en-US" b="1" dirty="0" smtClean="0"/>
              <a:t>communication</a:t>
            </a:r>
            <a:r>
              <a:rPr lang="en-US" dirty="0" smtClean="0"/>
              <a:t> and </a:t>
            </a:r>
            <a:r>
              <a:rPr lang="en-US" b="1" dirty="0" smtClean="0"/>
              <a:t>language</a:t>
            </a:r>
            <a:r>
              <a:rPr lang="en-US" dirty="0" smtClean="0"/>
              <a:t>, </a:t>
            </a:r>
            <a:r>
              <a:rPr lang="en-US" b="1" dirty="0" smtClean="0"/>
              <a:t>auditory processing</a:t>
            </a:r>
            <a:r>
              <a:rPr lang="en-US" dirty="0" smtClean="0"/>
              <a:t>, </a:t>
            </a:r>
            <a:r>
              <a:rPr lang="en-US" b="1" dirty="0" smtClean="0"/>
              <a:t>behavior</a:t>
            </a:r>
            <a:r>
              <a:rPr lang="en-US" dirty="0" smtClean="0"/>
              <a:t> and </a:t>
            </a:r>
            <a:r>
              <a:rPr lang="en-US" b="1" dirty="0" smtClean="0"/>
              <a:t>social/emotional status</a:t>
            </a:r>
            <a:r>
              <a:rPr lang="en-US" dirty="0" smtClean="0"/>
              <a:t>, ability to attend, </a:t>
            </a:r>
            <a:r>
              <a:rPr lang="en-US" b="1" dirty="0" smtClean="0"/>
              <a:t>organization</a:t>
            </a:r>
            <a:r>
              <a:rPr lang="en-US" dirty="0" smtClean="0"/>
              <a:t>, </a:t>
            </a:r>
            <a:r>
              <a:rPr lang="en-US" b="1" dirty="0" smtClean="0"/>
              <a:t>physical performance</a:t>
            </a:r>
            <a:r>
              <a:rPr lang="en-US" dirty="0" smtClean="0"/>
              <a:t>, </a:t>
            </a:r>
            <a:r>
              <a:rPr lang="en-US" b="1" dirty="0" smtClean="0"/>
              <a:t>impulse control</a:t>
            </a:r>
            <a:r>
              <a:rPr lang="en-US" dirty="0" smtClean="0"/>
              <a:t>, to name just a few areas of human functioning.  </a:t>
            </a:r>
            <a:endParaRPr lang="en-US" dirty="0" smtClean="0"/>
          </a:p>
          <a:p>
            <a:pPr marL="0" indent="0">
              <a:buNone/>
            </a:pPr>
            <a:endParaRPr lang="en-US" dirty="0" smtClean="0"/>
          </a:p>
          <a:p>
            <a:r>
              <a:rPr lang="en-US" dirty="0" smtClean="0"/>
              <a:t>As children pass through our schools we take on responsibility for their </a:t>
            </a:r>
            <a:r>
              <a:rPr lang="en-US" b="1" dirty="0" smtClean="0"/>
              <a:t>success</a:t>
            </a:r>
            <a:r>
              <a:rPr lang="en-US" dirty="0" smtClean="0"/>
              <a:t>, whether it is in mathematics or in self-organization.  We assume the responsibility to provide our students with the knowledge and skills necessary for their future success and independence, nothing less.</a:t>
            </a:r>
            <a:endParaRPr lang="en-US" dirty="0"/>
          </a:p>
        </p:txBody>
      </p:sp>
    </p:spTree>
    <p:extLst>
      <p:ext uri="{BB962C8B-B14F-4D97-AF65-F5344CB8AC3E}">
        <p14:creationId xmlns:p14="http://schemas.microsoft.com/office/powerpoint/2010/main" val="60135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100" dirty="0" smtClean="0"/>
              <a:t/>
            </a:r>
            <a:br>
              <a:rPr lang="en-US" sz="3100" dirty="0" smtClean="0"/>
            </a:br>
            <a:r>
              <a:rPr lang="en-US" sz="3100" dirty="0" smtClean="0"/>
              <a:t>A child must, by reason of his disability, </a:t>
            </a:r>
            <a:br>
              <a:rPr lang="en-US" sz="3100" dirty="0" smtClean="0"/>
            </a:br>
            <a:r>
              <a:rPr lang="en-US" sz="3100" dirty="0" smtClean="0"/>
              <a:t>require special education</a:t>
            </a:r>
            <a:r>
              <a:rPr lang="en-US" dirty="0" smtClean="0"/>
              <a:t/>
            </a:r>
            <a:br>
              <a:rPr lang="en-US" dirty="0" smtClean="0"/>
            </a:br>
            <a:endParaRPr lang="en-US" dirty="0"/>
          </a:p>
        </p:txBody>
      </p:sp>
      <p:sp>
        <p:nvSpPr>
          <p:cNvPr id="3" name="Content Placeholder 2"/>
          <p:cNvSpPr>
            <a:spLocks noGrp="1"/>
          </p:cNvSpPr>
          <p:nvPr>
            <p:ph idx="1"/>
          </p:nvPr>
        </p:nvSpPr>
        <p:spPr>
          <a:xfrm>
            <a:off x="533400" y="1295400"/>
            <a:ext cx="8229600" cy="5105400"/>
          </a:xfrm>
        </p:spPr>
        <p:txBody>
          <a:bodyPr>
            <a:noAutofit/>
          </a:bodyPr>
          <a:lstStyle/>
          <a:p>
            <a:r>
              <a:rPr lang="en-US" sz="2000" b="1" dirty="0" smtClean="0"/>
              <a:t>Schools </a:t>
            </a:r>
            <a:r>
              <a:rPr lang="en-US" sz="2000" b="1" dirty="0" smtClean="0"/>
              <a:t>argue that the child must “require” special education and will often deny special education services where a child receives a passing grade. </a:t>
            </a:r>
            <a:r>
              <a:rPr lang="en-US" sz="2000" dirty="0" smtClean="0"/>
              <a:t> This is growing problem for children with SLD, ADHD, or emotional disabilities.</a:t>
            </a:r>
          </a:p>
          <a:p>
            <a:endParaRPr lang="en-US" sz="1000" dirty="0" smtClean="0"/>
          </a:p>
          <a:p>
            <a:r>
              <a:rPr lang="en-US" sz="2000" b="1" dirty="0" smtClean="0"/>
              <a:t>It </a:t>
            </a:r>
            <a:r>
              <a:rPr lang="en-US" sz="2000" b="1" dirty="0" smtClean="0"/>
              <a:t>is important to argue that “education” includes more than academic performance.  It also includes social, emotional and behavioral progress.  </a:t>
            </a:r>
            <a:r>
              <a:rPr lang="en-US" sz="2000" dirty="0" smtClean="0"/>
              <a:t>A child may need special education even if the child is successful academically, where the child has social, emotional or behavioral issues. </a:t>
            </a:r>
          </a:p>
          <a:p>
            <a:endParaRPr lang="en-US" sz="1000" dirty="0" smtClean="0"/>
          </a:p>
          <a:p>
            <a:r>
              <a:rPr lang="en-US" sz="2000" dirty="0" smtClean="0"/>
              <a:t>Furthermore, academic success is not only a question of advancing from grade to grade or “doing as well as the others in the class.”  Failing grades are not necessary to qualify.  34 C.F.R. § 300.121 (e) Schools are regularly advancing students, who cannot read appropriately or perform essential math skills</a:t>
            </a:r>
            <a:r>
              <a:rPr lang="en-US" sz="2000" b="1" dirty="0" smtClean="0"/>
              <a:t>.  It is important to insist that student progress be measured using nationally normed evaluations and not subjective teacher measures.</a:t>
            </a:r>
            <a:endParaRPr lang="en-US" sz="2000" b="1" dirty="0"/>
          </a:p>
        </p:txBody>
      </p:sp>
    </p:spTree>
    <p:extLst>
      <p:ext uri="{BB962C8B-B14F-4D97-AF65-F5344CB8AC3E}">
        <p14:creationId xmlns:p14="http://schemas.microsoft.com/office/powerpoint/2010/main" val="221333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Law Helps Address This Issue</a:t>
            </a:r>
            <a:endParaRPr lang="en-US" dirty="0"/>
          </a:p>
        </p:txBody>
      </p:sp>
      <p:sp>
        <p:nvSpPr>
          <p:cNvPr id="3" name="Content Placeholder 2"/>
          <p:cNvSpPr>
            <a:spLocks noGrp="1"/>
          </p:cNvSpPr>
          <p:nvPr>
            <p:ph idx="1"/>
          </p:nvPr>
        </p:nvSpPr>
        <p:spPr/>
        <p:txBody>
          <a:bodyPr/>
          <a:lstStyle/>
          <a:p>
            <a:r>
              <a:rPr lang="en-US" dirty="0" smtClean="0"/>
              <a:t>F.A.C. 6A-6.030152(4)(a) states that beyond evidence of the disability, the criteria for ESE eligibility requires “evidence of another health impairment that results in </a:t>
            </a:r>
            <a:r>
              <a:rPr lang="en-US" b="1" dirty="0" smtClean="0"/>
              <a:t>reduced efficiency in schoolwork </a:t>
            </a:r>
            <a:r>
              <a:rPr lang="en-US" dirty="0" smtClean="0"/>
              <a:t>and </a:t>
            </a:r>
            <a:r>
              <a:rPr lang="en-US" b="1" dirty="0" smtClean="0"/>
              <a:t>adversely affects the student’s performance in the educational environment</a:t>
            </a:r>
            <a:r>
              <a:rPr lang="en-US" dirty="0" smtClean="0"/>
              <a:t>.” </a:t>
            </a:r>
            <a:endParaRPr lang="en-US" dirty="0"/>
          </a:p>
        </p:txBody>
      </p:sp>
    </p:spTree>
    <p:extLst>
      <p:ext uri="{BB962C8B-B14F-4D97-AF65-F5344CB8AC3E}">
        <p14:creationId xmlns:p14="http://schemas.microsoft.com/office/powerpoint/2010/main" val="28878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“Reduced efficiency in school work” – This not necessarily mean only academics.  Problems with organization and auditory processing delays, for example, will certainly reduce efficiency in school work.</a:t>
            </a:r>
          </a:p>
          <a:p>
            <a:endParaRPr lang="en-US" dirty="0" smtClean="0"/>
          </a:p>
          <a:p>
            <a:r>
              <a:rPr lang="en-US" dirty="0" smtClean="0"/>
              <a:t>2.	“Adversely affects the student’s performance in the education environment” - This also does not necessarily mean only academics.  A student’s performance in the “educational environment” can include the student’s social/emotional, behavioral interactions, as well as a number of other student issues or disorders.</a:t>
            </a:r>
          </a:p>
          <a:p>
            <a:endParaRPr lang="en-US" dirty="0"/>
          </a:p>
        </p:txBody>
      </p:sp>
    </p:spTree>
    <p:extLst>
      <p:ext uri="{BB962C8B-B14F-4D97-AF65-F5344CB8AC3E}">
        <p14:creationId xmlns:p14="http://schemas.microsoft.com/office/powerpoint/2010/main" val="265163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The Florida Department of Education, though its Exceptional Student Education Compliance Manual, has attempted to clarify even further the requirement in Rule 6A-6.030152(4) (a).  </a:t>
            </a:r>
          </a:p>
          <a:p>
            <a:pPr marL="0" indent="0">
              <a:buNone/>
            </a:pPr>
            <a:endParaRPr lang="en-US" dirty="0" smtClean="0"/>
          </a:p>
          <a:p>
            <a:pPr marL="0" indent="0">
              <a:buNone/>
            </a:pPr>
            <a:r>
              <a:rPr lang="en-US" dirty="0" smtClean="0"/>
              <a:t>This Compliance Manual requires documented evidence of a health impairment that adversely affects the student’s performance in the educational environment. </a:t>
            </a:r>
            <a:endParaRPr lang="en-US" dirty="0"/>
          </a:p>
        </p:txBody>
      </p:sp>
    </p:spTree>
    <p:extLst>
      <p:ext uri="{BB962C8B-B14F-4D97-AF65-F5344CB8AC3E}">
        <p14:creationId xmlns:p14="http://schemas.microsoft.com/office/powerpoint/2010/main" val="2861423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4000" dirty="0" smtClean="0"/>
              <a:t>Consideration of Non-academic and academic levels of performance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Seeing the continued problem, OSEP tried to bring more clarity.  </a:t>
            </a:r>
          </a:p>
          <a:p>
            <a:endParaRPr lang="en-US" dirty="0"/>
          </a:p>
          <a:p>
            <a:pPr marL="0" indent="0">
              <a:buNone/>
            </a:pPr>
            <a:r>
              <a:rPr lang="en-US" dirty="0" smtClean="0"/>
              <a:t>In the </a:t>
            </a:r>
            <a:r>
              <a:rPr lang="en-US" i="1" dirty="0" smtClean="0"/>
              <a:t>Letter to </a:t>
            </a:r>
            <a:r>
              <a:rPr lang="en-US" i="1" dirty="0" err="1" smtClean="0"/>
              <a:t>Lybarger</a:t>
            </a:r>
            <a:r>
              <a:rPr lang="en-US" dirty="0" smtClean="0"/>
              <a:t>, OSEP makes it clear that in considering the impact of a disability upon educational performance, </a:t>
            </a:r>
            <a:r>
              <a:rPr lang="en-US" b="1" dirty="0" smtClean="0"/>
              <a:t>it is essential the determination be made on an individual basis </a:t>
            </a:r>
            <a:r>
              <a:rPr lang="en-US" dirty="0" smtClean="0"/>
              <a:t>and </a:t>
            </a:r>
            <a:r>
              <a:rPr lang="en-US" b="1" dirty="0" smtClean="0"/>
              <a:t>must include examinations of both non-academic and academic areas</a:t>
            </a:r>
            <a:r>
              <a:rPr lang="en-US" dirty="0" smtClean="0"/>
              <a:t>.  Furthermore, it notes that </a:t>
            </a:r>
            <a:r>
              <a:rPr lang="en-US" b="1" dirty="0" smtClean="0"/>
              <a:t>educational performance means more than “academic standards as determined by standardize measures.”</a:t>
            </a:r>
          </a:p>
          <a:p>
            <a:pPr marL="0" indent="0">
              <a:buNone/>
            </a:pPr>
            <a:endParaRPr lang="en-US" dirty="0" smtClean="0"/>
          </a:p>
          <a:p>
            <a:pPr marL="0" indent="0">
              <a:buNone/>
            </a:pPr>
            <a:r>
              <a:rPr lang="en-US" dirty="0" smtClean="0"/>
              <a:t>In the </a:t>
            </a:r>
            <a:r>
              <a:rPr lang="en-US" i="1" dirty="0" smtClean="0"/>
              <a:t>Letter to Fenton</a:t>
            </a:r>
            <a:r>
              <a:rPr lang="en-US" dirty="0" smtClean="0"/>
              <a:t>, OSEP further clarifies this position with regard to an eligibility determination. </a:t>
            </a:r>
          </a:p>
          <a:p>
            <a:pPr marL="0" indent="0">
              <a:buNone/>
            </a:pPr>
            <a:endParaRPr lang="en-US" dirty="0"/>
          </a:p>
        </p:txBody>
      </p:sp>
    </p:spTree>
    <p:extLst>
      <p:ext uri="{BB962C8B-B14F-4D97-AF65-F5344CB8AC3E}">
        <p14:creationId xmlns:p14="http://schemas.microsoft.com/office/powerpoint/2010/main" val="1591000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 of these OSEP decisions</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554182" y="1752600"/>
            <a:ext cx="8153400" cy="4801314"/>
          </a:xfrm>
          <a:prstGeom prst="rect">
            <a:avLst/>
          </a:prstGeom>
        </p:spPr>
        <p:txBody>
          <a:bodyPr wrap="square">
            <a:spAutoFit/>
          </a:bodyPr>
          <a:lstStyle/>
          <a:p>
            <a:r>
              <a:rPr lang="en-US" sz="2400" dirty="0" smtClean="0"/>
              <a:t>These OSEP positions are very helpful.  For the first time, we have an opinion that those making eligibility decisions must do two things:</a:t>
            </a:r>
          </a:p>
          <a:p>
            <a:endParaRPr lang="en-US" sz="2400" dirty="0" smtClean="0"/>
          </a:p>
          <a:p>
            <a:r>
              <a:rPr lang="en-US" sz="2400" dirty="0" smtClean="0"/>
              <a:t>1.	First, </a:t>
            </a:r>
            <a:r>
              <a:rPr lang="en-US" sz="2400" b="1" dirty="0" smtClean="0"/>
              <a:t>the decision must be made on an individual basis</a:t>
            </a:r>
            <a:r>
              <a:rPr lang="en-US" sz="2400" dirty="0" smtClean="0"/>
              <a:t>.  This is an important point and places school districts, which make sweeping determinations based upon academic performance, in danger of charges of “pre-determination.”   </a:t>
            </a:r>
          </a:p>
          <a:p>
            <a:endParaRPr lang="en-US" sz="2400" dirty="0" smtClean="0"/>
          </a:p>
          <a:p>
            <a:r>
              <a:rPr lang="en-US" sz="2400" dirty="0" smtClean="0"/>
              <a:t>2.	Secondly, in making the eligibility decision, one </a:t>
            </a:r>
            <a:r>
              <a:rPr lang="en-US" sz="2400" b="1" dirty="0" smtClean="0"/>
              <a:t>must </a:t>
            </a:r>
            <a:r>
              <a:rPr lang="en-US" sz="2400" b="1" dirty="0" smtClean="0"/>
              <a:t>include </a:t>
            </a:r>
            <a:r>
              <a:rPr lang="en-US" sz="2400" b="1" dirty="0" smtClean="0"/>
              <a:t>both “non-academic,” as well as “academic,” considerations</a:t>
            </a:r>
            <a:r>
              <a:rPr lang="en-US" sz="2400" dirty="0" smtClean="0"/>
              <a:t>.</a:t>
            </a:r>
          </a:p>
          <a:p>
            <a:endParaRPr lang="en-US" dirty="0"/>
          </a:p>
        </p:txBody>
      </p:sp>
    </p:spTree>
    <p:extLst>
      <p:ext uri="{BB962C8B-B14F-4D97-AF65-F5344CB8AC3E}">
        <p14:creationId xmlns:p14="http://schemas.microsoft.com/office/powerpoint/2010/main" val="1338023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Rowley Case</a:t>
            </a:r>
            <a:endParaRPr lang="en-US" dirty="0"/>
          </a:p>
        </p:txBody>
      </p:sp>
      <p:sp>
        <p:nvSpPr>
          <p:cNvPr id="3" name="Content Placeholder 2"/>
          <p:cNvSpPr>
            <a:spLocks noGrp="1"/>
          </p:cNvSpPr>
          <p:nvPr>
            <p:ph idx="1"/>
          </p:nvPr>
        </p:nvSpPr>
        <p:spPr/>
        <p:txBody>
          <a:bodyPr>
            <a:normAutofit lnSpcReduction="10000"/>
          </a:bodyPr>
          <a:lstStyle/>
          <a:p>
            <a:r>
              <a:rPr lang="en-US" dirty="0" smtClean="0"/>
              <a:t>An older Supreme Court case, the </a:t>
            </a:r>
            <a:r>
              <a:rPr lang="en-US" i="1" dirty="0" smtClean="0"/>
              <a:t>Rowley</a:t>
            </a:r>
            <a:r>
              <a:rPr lang="en-US" dirty="0" smtClean="0"/>
              <a:t> case,  noted in finding that a deaf child had not suffered due to the district’s refusal to provide an individual interpreter.  The Court noted that the child had not suffered academically, and not socially or emotionally either.  This dictum demonstrates that the Court considers more than just academics in deciding student needs.  Factors such as social and emotional status are equally important.</a:t>
            </a:r>
            <a:endParaRPr lang="en-US" dirty="0"/>
          </a:p>
        </p:txBody>
      </p:sp>
    </p:spTree>
    <p:extLst>
      <p:ext uri="{BB962C8B-B14F-4D97-AF65-F5344CB8AC3E}">
        <p14:creationId xmlns:p14="http://schemas.microsoft.com/office/powerpoint/2010/main" val="356487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Mean by </a:t>
            </a:r>
            <a:br>
              <a:rPr lang="en-US" dirty="0" smtClean="0"/>
            </a:br>
            <a:r>
              <a:rPr lang="en-US" dirty="0" smtClean="0"/>
              <a:t>“Invisible” Disabilities?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endParaRPr lang="en-US" sz="3000" dirty="0" smtClean="0"/>
          </a:p>
          <a:p>
            <a:pPr marL="0" indent="0">
              <a:buNone/>
            </a:pPr>
            <a:r>
              <a:rPr lang="en-US" sz="3000" dirty="0" smtClean="0"/>
              <a:t>Many students who have learning differences that adversely affect their education face barriers to getting the support they need in school. </a:t>
            </a:r>
          </a:p>
          <a:p>
            <a:pPr marL="0" indent="0">
              <a:buNone/>
            </a:pPr>
            <a:endParaRPr lang="en-US" sz="3000" dirty="0"/>
          </a:p>
          <a:p>
            <a:pPr marL="0" indent="0">
              <a:buNone/>
            </a:pPr>
            <a:r>
              <a:rPr lang="en-US" sz="3000" dirty="0" smtClean="0"/>
              <a:t>Why?</a:t>
            </a:r>
          </a:p>
          <a:p>
            <a:endParaRPr lang="en-US" sz="3000"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21026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Mr. and Mrs. I v. Maine School Administrative District 55</a:t>
            </a:r>
            <a:endParaRPr lang="en-US" i="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federal case that probably speaks most clearly to the issues being discussed here, is a Maine case, </a:t>
            </a:r>
            <a:r>
              <a:rPr lang="en-US" i="1" dirty="0" smtClean="0"/>
              <a:t>Mr. and Mrs. I v. Maine School Administrative District 55 </a:t>
            </a:r>
            <a:r>
              <a:rPr lang="en-US" dirty="0" smtClean="0"/>
              <a:t>(Maine District, January,  2006).   This case involved with a young student with Asperger’s Syndrome and “depressive disorder.  While she generally did well academically, she demonstrated developing social and communication issues in Grades 4 and 5.  She made a serious suicide attempt when 11 and beginning the 6th grade.  The parents then asked for services under IDEA, but the district refused, offering § 504 accommodations instead.</a:t>
            </a:r>
          </a:p>
          <a:p>
            <a:endParaRPr lang="en-US" dirty="0" smtClean="0"/>
          </a:p>
          <a:p>
            <a:pPr marL="0" indent="0">
              <a:buNone/>
            </a:pPr>
            <a:r>
              <a:rPr lang="en-US" dirty="0" smtClean="0"/>
              <a:t>The federal court judge found that “educational performance” was defined too narrowly by the school district and that the student’s disability did impact negatively her “educational performance.”  The decision stated, “…the purpose of education is not merely the acquisition of academic knowledge but also </a:t>
            </a:r>
            <a:r>
              <a:rPr lang="en-US" b="1" dirty="0" smtClean="0"/>
              <a:t>the cultivation of skills and behaviors needed to succeed generally in life</a:t>
            </a:r>
            <a:r>
              <a:rPr lang="en-US" dirty="0" smtClean="0"/>
              <a:t>.” </a:t>
            </a:r>
            <a:endParaRPr lang="en-US" dirty="0"/>
          </a:p>
        </p:txBody>
      </p:sp>
    </p:spTree>
    <p:extLst>
      <p:ext uri="{BB962C8B-B14F-4D97-AF65-F5344CB8AC3E}">
        <p14:creationId xmlns:p14="http://schemas.microsoft.com/office/powerpoint/2010/main" val="3946758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Cases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Florida has its own similar due process case, which was decided in favor of the student being a “child with a disability” in both administrative due process and then again in the federal district court, where the school district attempted to overturn the decision.  </a:t>
            </a:r>
          </a:p>
          <a:p>
            <a:pPr marL="0" indent="0">
              <a:buNone/>
            </a:pPr>
            <a:endParaRPr lang="en-US" dirty="0"/>
          </a:p>
          <a:p>
            <a:pPr marL="0" indent="0">
              <a:buNone/>
            </a:pPr>
            <a:r>
              <a:rPr lang="en-US" dirty="0" smtClean="0"/>
              <a:t>This case, </a:t>
            </a:r>
            <a:r>
              <a:rPr lang="en-US" i="1" dirty="0" smtClean="0"/>
              <a:t>T.D.-F., vs. Manatee County School Board</a:t>
            </a:r>
            <a:r>
              <a:rPr lang="en-US" dirty="0" smtClean="0"/>
              <a:t>, Case No. 04-0257E (June, 2004) and </a:t>
            </a:r>
            <a:r>
              <a:rPr lang="en-US" i="1" dirty="0" smtClean="0"/>
              <a:t>Manatee County School Board vs. T.D.-F.</a:t>
            </a:r>
            <a:r>
              <a:rPr lang="en-US" dirty="0" smtClean="0"/>
              <a:t>, (Middle District – Florida, September, 2005), clearly follows the same logic and comes to the same holding as the Maine court.</a:t>
            </a:r>
            <a:endParaRPr lang="en-US" dirty="0"/>
          </a:p>
        </p:txBody>
      </p:sp>
    </p:spTree>
    <p:extLst>
      <p:ext uri="{BB962C8B-B14F-4D97-AF65-F5344CB8AC3E}">
        <p14:creationId xmlns:p14="http://schemas.microsoft.com/office/powerpoint/2010/main" val="207995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idx="1"/>
          </p:nvPr>
        </p:nvSpPr>
        <p:spPr/>
        <p:txBody>
          <a:bodyPr/>
          <a:lstStyle/>
          <a:p>
            <a:r>
              <a:rPr lang="en-US" dirty="0" smtClean="0"/>
              <a:t>While grades are a factor, they cannot be the sole factor.  Grades by themselves often do not faithfully indicate a child’s true academic performance.  Very often an academic grade is composed of a lot of different factors (participation, effort, extra credit, etc.) and it is thus not a true indicator of the child’s academic performance in that domain.</a:t>
            </a:r>
            <a:endParaRPr lang="en-US" dirty="0"/>
          </a:p>
        </p:txBody>
      </p:sp>
    </p:spTree>
    <p:extLst>
      <p:ext uri="{BB962C8B-B14F-4D97-AF65-F5344CB8AC3E}">
        <p14:creationId xmlns:p14="http://schemas.microsoft.com/office/powerpoint/2010/main" val="2989090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Letter to Clark</a:t>
            </a:r>
            <a:endParaRPr lang="en-US" i="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OSEP’s </a:t>
            </a:r>
            <a:r>
              <a:rPr lang="en-US" i="1" dirty="0" smtClean="0"/>
              <a:t>Letter to Clark</a:t>
            </a:r>
            <a:r>
              <a:rPr lang="en-US" dirty="0" smtClean="0"/>
              <a:t> (2007) also warns against using purely academic criteria or measures for determination of disability.  It notes that:</a:t>
            </a:r>
          </a:p>
          <a:p>
            <a:pPr marL="0" indent="0">
              <a:buNone/>
            </a:pPr>
            <a:endParaRPr lang="en-US" dirty="0" smtClean="0"/>
          </a:p>
          <a:p>
            <a:pPr marL="400050" lvl="1" indent="0">
              <a:buNone/>
            </a:pPr>
            <a:r>
              <a:rPr lang="en-US" dirty="0" smtClean="0"/>
              <a:t>[I]n conducting an evaluation, the public agency must use </a:t>
            </a:r>
            <a:r>
              <a:rPr lang="en-US" b="1" dirty="0" smtClean="0"/>
              <a:t>a variety of assessment tools and strategies </a:t>
            </a:r>
            <a:r>
              <a:rPr lang="en-US" dirty="0" smtClean="0"/>
              <a:t>to gather relevant functional, developmental, and academic information.  Therefore, IDEA and the regulations clearly establish that the determination about whether a child is a child with a disability is not limited to information about the child’s academic performance.  Furthermore, 34 CFR 300.101(c) states that each State must ensure that a free appropriate public education (FAPE) is available to any individual child with a disability who needs special education and related services, even though the child has not failed or been retained in a course or grade, and is advancing from grade to grade.</a:t>
            </a:r>
          </a:p>
          <a:p>
            <a:endParaRPr lang="en-US" dirty="0"/>
          </a:p>
        </p:txBody>
      </p:sp>
    </p:spTree>
    <p:extLst>
      <p:ext uri="{BB962C8B-B14F-4D97-AF65-F5344CB8AC3E}">
        <p14:creationId xmlns:p14="http://schemas.microsoft.com/office/powerpoint/2010/main" val="698022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idx="1"/>
          </p:nvPr>
        </p:nvSpPr>
        <p:spPr/>
        <p:txBody>
          <a:bodyPr/>
          <a:lstStyle/>
          <a:p>
            <a:r>
              <a:rPr lang="en-US" dirty="0" smtClean="0"/>
              <a:t>Standardized Measures are a factor.  Given the comments above, it seems obvious that nationally-normed, standardized academic measures are a factor to consider.  They may be an indication of a child’s true academic levels, although some caution is advised, since some children perform poorly on this kind of assessment.  </a:t>
            </a:r>
          </a:p>
          <a:p>
            <a:endParaRPr lang="en-US" dirty="0" smtClean="0"/>
          </a:p>
          <a:p>
            <a:endParaRPr lang="en-US" dirty="0"/>
          </a:p>
        </p:txBody>
      </p:sp>
    </p:spTree>
    <p:extLst>
      <p:ext uri="{BB962C8B-B14F-4D97-AF65-F5344CB8AC3E}">
        <p14:creationId xmlns:p14="http://schemas.microsoft.com/office/powerpoint/2010/main" val="829560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Are </a:t>
            </a:r>
            <a:r>
              <a:rPr lang="en-US" b="1" dirty="0" smtClean="0"/>
              <a:t>assessments such as FCAT, PSAT, etc. a valid consideration</a:t>
            </a:r>
            <a:r>
              <a:rPr lang="en-US" dirty="0" smtClean="0"/>
              <a:t>?  This is an issue with us.  We find that often school district’s use or refuse to use these assessments depending upon what they say about a possible disability.    </a:t>
            </a:r>
            <a:endParaRPr lang="en-US" dirty="0" smtClean="0"/>
          </a:p>
          <a:p>
            <a:pPr marL="0" indent="0">
              <a:buNone/>
            </a:pPr>
            <a:endParaRPr lang="en-US" dirty="0"/>
          </a:p>
          <a:p>
            <a:pPr marL="0" indent="0">
              <a:buNone/>
            </a:pPr>
            <a:r>
              <a:rPr lang="en-US" dirty="0" smtClean="0"/>
              <a:t>Our </a:t>
            </a:r>
            <a:r>
              <a:rPr lang="en-US" dirty="0" smtClean="0"/>
              <a:t>feeling that these results may be a factor to consider, but they were not designed to identify disabilities, and they must be looked at with great caution.</a:t>
            </a:r>
            <a:endParaRPr lang="en-US" dirty="0"/>
          </a:p>
        </p:txBody>
      </p:sp>
    </p:spTree>
    <p:extLst>
      <p:ext uri="{BB962C8B-B14F-4D97-AF65-F5344CB8AC3E}">
        <p14:creationId xmlns:p14="http://schemas.microsoft.com/office/powerpoint/2010/main" val="3981397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Student work product may be a factor</a:t>
            </a:r>
            <a:r>
              <a:rPr lang="en-US" dirty="0" smtClean="0"/>
              <a:t>.  </a:t>
            </a:r>
            <a:endParaRPr lang="en-US" dirty="0" smtClean="0"/>
          </a:p>
          <a:p>
            <a:r>
              <a:rPr lang="en-US" dirty="0" smtClean="0"/>
              <a:t>The </a:t>
            </a:r>
            <a:r>
              <a:rPr lang="en-US" dirty="0" smtClean="0"/>
              <a:t>key would be found in how scientifically valid the work product sampling has been.  We have seen “selective” sampling, which leaves out product that does not show what the teacher wants to show.  Such sampling does nothing to develop trust and confidence.  </a:t>
            </a:r>
            <a:endParaRPr lang="en-US" dirty="0" smtClean="0"/>
          </a:p>
          <a:p>
            <a:pPr marL="0" indent="0">
              <a:buNone/>
            </a:pPr>
            <a:endParaRPr lang="en-US" sz="1200" dirty="0" smtClean="0"/>
          </a:p>
          <a:p>
            <a:r>
              <a:rPr lang="en-US" dirty="0" smtClean="0"/>
              <a:t>The </a:t>
            </a:r>
            <a:r>
              <a:rPr lang="en-US" dirty="0" smtClean="0"/>
              <a:t>work product examined should not be focused entirely on academic, but should also look at (depending upon the disability issues) the child’s executive functioning skills.</a:t>
            </a:r>
            <a:endParaRPr lang="en-US" dirty="0"/>
          </a:p>
        </p:txBody>
      </p:sp>
    </p:spTree>
    <p:extLst>
      <p:ext uri="{BB962C8B-B14F-4D97-AF65-F5344CB8AC3E}">
        <p14:creationId xmlns:p14="http://schemas.microsoft.com/office/powerpoint/2010/main" val="2908712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Assessment of a student’s </a:t>
            </a:r>
            <a:r>
              <a:rPr lang="en-US" b="1" dirty="0" smtClean="0"/>
              <a:t>executive functioning</a:t>
            </a:r>
            <a:r>
              <a:rPr lang="en-US" dirty="0" smtClean="0"/>
              <a:t>, </a:t>
            </a:r>
            <a:r>
              <a:rPr lang="en-US" b="1" dirty="0" smtClean="0"/>
              <a:t>communication</a:t>
            </a:r>
            <a:r>
              <a:rPr lang="en-US" dirty="0" smtClean="0"/>
              <a:t>, </a:t>
            </a:r>
            <a:r>
              <a:rPr lang="en-US" b="1" dirty="0" smtClean="0"/>
              <a:t>social</a:t>
            </a:r>
            <a:r>
              <a:rPr lang="en-US" dirty="0" smtClean="0"/>
              <a:t>, </a:t>
            </a:r>
            <a:r>
              <a:rPr lang="en-US" b="1" dirty="0" smtClean="0"/>
              <a:t>emotional</a:t>
            </a:r>
            <a:r>
              <a:rPr lang="en-US" dirty="0" smtClean="0"/>
              <a:t>, and </a:t>
            </a:r>
            <a:r>
              <a:rPr lang="en-US" b="1" dirty="0" smtClean="0"/>
              <a:t>behavioral status </a:t>
            </a:r>
            <a:r>
              <a:rPr lang="en-US" dirty="0" smtClean="0"/>
              <a:t>as a factor.  Where appropriate, the child’s </a:t>
            </a:r>
            <a:r>
              <a:rPr lang="en-US" b="1" dirty="0" smtClean="0"/>
              <a:t>gross and fine motor abilities </a:t>
            </a:r>
            <a:r>
              <a:rPr lang="en-US" dirty="0" smtClean="0"/>
              <a:t>may be a factor, as might </a:t>
            </a:r>
            <a:r>
              <a:rPr lang="en-US" b="1" dirty="0" smtClean="0"/>
              <a:t>hearing</a:t>
            </a:r>
            <a:r>
              <a:rPr lang="en-US" dirty="0" smtClean="0"/>
              <a:t> and </a:t>
            </a:r>
            <a:r>
              <a:rPr lang="en-US" b="1" dirty="0" smtClean="0"/>
              <a:t>vision</a:t>
            </a:r>
            <a:r>
              <a:rPr lang="en-US" dirty="0" smtClean="0"/>
              <a:t>.  </a:t>
            </a:r>
            <a:endParaRPr lang="en-US" dirty="0" smtClean="0"/>
          </a:p>
          <a:p>
            <a:pPr marL="0" indent="0">
              <a:buNone/>
            </a:pPr>
            <a:endParaRPr lang="en-US" sz="1100" dirty="0" smtClean="0"/>
          </a:p>
          <a:p>
            <a:pPr marL="0" indent="0">
              <a:buNone/>
            </a:pPr>
            <a:r>
              <a:rPr lang="en-US" dirty="0" smtClean="0"/>
              <a:t>Again</a:t>
            </a:r>
            <a:r>
              <a:rPr lang="en-US" dirty="0" smtClean="0"/>
              <a:t>, these assessments should be scientific, data-driven, and varied.  Some of the assessments may be normed checklists, formal assessments, observations (with empirical data), work product, etc.</a:t>
            </a:r>
            <a:endParaRPr lang="en-US" dirty="0"/>
          </a:p>
        </p:txBody>
      </p:sp>
    </p:spTree>
    <p:extLst>
      <p:ext uri="{BB962C8B-B14F-4D97-AF65-F5344CB8AC3E}">
        <p14:creationId xmlns:p14="http://schemas.microsoft.com/office/powerpoint/2010/main" val="1202914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Variety of Assessment Tools </a:t>
            </a:r>
            <a:br>
              <a:rPr lang="en-US" dirty="0" smtClean="0"/>
            </a:br>
            <a:r>
              <a:rPr lang="en-US" dirty="0" smtClean="0"/>
              <a:t>and Strategies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Parent data</a:t>
            </a:r>
            <a:r>
              <a:rPr lang="en-US" dirty="0" smtClean="0"/>
              <a:t>, </a:t>
            </a:r>
            <a:r>
              <a:rPr lang="en-US" b="1" dirty="0" smtClean="0"/>
              <a:t>evaluations</a:t>
            </a:r>
            <a:r>
              <a:rPr lang="en-US" dirty="0" smtClean="0"/>
              <a:t>, and </a:t>
            </a:r>
            <a:r>
              <a:rPr lang="en-US" b="1" dirty="0" smtClean="0"/>
              <a:t>private professional input</a:t>
            </a:r>
            <a:r>
              <a:rPr lang="en-US" dirty="0" smtClean="0"/>
              <a:t>.  </a:t>
            </a:r>
            <a:endParaRPr lang="en-US" dirty="0" smtClean="0"/>
          </a:p>
          <a:p>
            <a:r>
              <a:rPr lang="en-US" dirty="0" smtClean="0"/>
              <a:t>Too </a:t>
            </a:r>
            <a:r>
              <a:rPr lang="en-US" dirty="0" smtClean="0"/>
              <a:t>often parent data collection and private psychological, behavioral, and therapeutic evaluations and assessments are considered something to glance at and then set aside.  This information needs to be incorporated into the whole of the assessment consideration of the child.  </a:t>
            </a:r>
            <a:endParaRPr lang="en-US" dirty="0" smtClean="0"/>
          </a:p>
          <a:p>
            <a:endParaRPr lang="en-US" sz="1300" dirty="0" smtClean="0"/>
          </a:p>
          <a:p>
            <a:r>
              <a:rPr lang="en-US" dirty="0" smtClean="0"/>
              <a:t>If </a:t>
            </a:r>
            <a:r>
              <a:rPr lang="en-US" dirty="0" smtClean="0"/>
              <a:t>there are conflicts between the parent’s private information and the school’s information, then an effort to reconcile the information is essential. Sometimes getting a neutral third evaluation is necessary.</a:t>
            </a:r>
            <a:endParaRPr lang="en-US" dirty="0"/>
          </a:p>
        </p:txBody>
      </p:sp>
    </p:spTree>
    <p:extLst>
      <p:ext uri="{BB962C8B-B14F-4D97-AF65-F5344CB8AC3E}">
        <p14:creationId xmlns:p14="http://schemas.microsoft.com/office/powerpoint/2010/main" val="3097714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De Facto </a:t>
            </a:r>
            <a:r>
              <a:rPr lang="en-US" dirty="0" smtClean="0"/>
              <a:t>Accommodation and Remediation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a:t>
            </a:r>
            <a:r>
              <a:rPr lang="en-US" i="1" dirty="0" smtClean="0"/>
              <a:t>Manatee County </a:t>
            </a:r>
            <a:r>
              <a:rPr lang="en-US" dirty="0" smtClean="0"/>
              <a:t>case discussed previously, the Judge found that the school was providing the student with a </a:t>
            </a:r>
            <a:r>
              <a:rPr lang="en-US" i="1" dirty="0" smtClean="0"/>
              <a:t>de facto </a:t>
            </a:r>
            <a:r>
              <a:rPr lang="en-US" dirty="0" smtClean="0"/>
              <a:t>IEP. In other words, </a:t>
            </a:r>
            <a:r>
              <a:rPr lang="en-US" b="1" dirty="0" smtClean="0"/>
              <a:t>the school was, in the end, providing the child with his educational needs, but doing so in such a way as to deprive the child of his legal right to an IEP</a:t>
            </a:r>
            <a:r>
              <a:rPr lang="en-US" dirty="0" smtClean="0"/>
              <a:t>.  </a:t>
            </a:r>
            <a:endParaRPr lang="en-US" dirty="0"/>
          </a:p>
          <a:p>
            <a:pPr marL="0" indent="0">
              <a:buNone/>
            </a:pPr>
            <a:endParaRPr lang="en-US" dirty="0" smtClean="0"/>
          </a:p>
          <a:p>
            <a:r>
              <a:rPr lang="en-US" dirty="0" smtClean="0"/>
              <a:t>IEPs are important for more than providing educational services and accommodations to children with disabilities.  </a:t>
            </a:r>
            <a:r>
              <a:rPr lang="en-US" b="1" dirty="0" smtClean="0"/>
              <a:t>The whole educational scheme under IDEA is designed to afford children with disabilities the full protections and privileges of the Act. </a:t>
            </a:r>
            <a:r>
              <a:rPr lang="en-US" dirty="0" smtClean="0"/>
              <a:t> This can only be done when the child is brought under the umbrella of the Act through eligibility and the drafting of an IEP.  Providing specially-designed instruction and accommodations, without the legal recognition of eligibility and the protections it affords, violates the child’s rights.</a:t>
            </a:r>
            <a:endParaRPr lang="en-US" dirty="0"/>
          </a:p>
        </p:txBody>
      </p:sp>
    </p:spTree>
    <p:extLst>
      <p:ext uri="{BB962C8B-B14F-4D97-AF65-F5344CB8AC3E}">
        <p14:creationId xmlns:p14="http://schemas.microsoft.com/office/powerpoint/2010/main" val="140083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obscure </a:t>
            </a:r>
            <a:br>
              <a:rPr lang="en-US" dirty="0" smtClean="0"/>
            </a:br>
            <a:r>
              <a:rPr lang="en-US" dirty="0" smtClean="0"/>
              <a:t>a student’s disability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get </a:t>
            </a:r>
            <a:r>
              <a:rPr lang="en-US" b="1" dirty="0" smtClean="0"/>
              <a:t>good grades or test scores</a:t>
            </a:r>
            <a:r>
              <a:rPr lang="en-US" dirty="0" smtClean="0"/>
              <a:t>;</a:t>
            </a:r>
          </a:p>
          <a:p>
            <a:r>
              <a:rPr lang="en-US" dirty="0" smtClean="0"/>
              <a:t>Their disability is mistaken for “</a:t>
            </a:r>
            <a:r>
              <a:rPr lang="en-US" b="1" dirty="0" smtClean="0"/>
              <a:t>lack of motivation</a:t>
            </a:r>
            <a:r>
              <a:rPr lang="en-US" dirty="0" smtClean="0"/>
              <a:t>,” “</a:t>
            </a:r>
            <a:r>
              <a:rPr lang="en-US" b="1" dirty="0" smtClean="0"/>
              <a:t>laziness</a:t>
            </a:r>
            <a:r>
              <a:rPr lang="en-US" dirty="0" smtClean="0"/>
              <a:t>,” or “</a:t>
            </a:r>
            <a:r>
              <a:rPr lang="en-US" b="1" dirty="0" smtClean="0"/>
              <a:t>willful refusal</a:t>
            </a:r>
            <a:r>
              <a:rPr lang="en-US" dirty="0" smtClean="0"/>
              <a:t>;”</a:t>
            </a:r>
          </a:p>
          <a:p>
            <a:r>
              <a:rPr lang="en-US" dirty="0" smtClean="0"/>
              <a:t>They are quiet in class and </a:t>
            </a:r>
            <a:r>
              <a:rPr lang="en-US" b="1" dirty="0" smtClean="0"/>
              <a:t>do not cause a disruption</a:t>
            </a:r>
            <a:r>
              <a:rPr lang="en-US" dirty="0" smtClean="0"/>
              <a:t>, so their struggles go unnoticed;</a:t>
            </a:r>
          </a:p>
          <a:p>
            <a:r>
              <a:rPr lang="en-US" dirty="0" smtClean="0"/>
              <a:t>Inappropriate evaluation tools </a:t>
            </a:r>
            <a:r>
              <a:rPr lang="en-US" b="1" dirty="0" smtClean="0"/>
              <a:t>underestimate their true ability</a:t>
            </a:r>
            <a:r>
              <a:rPr lang="en-US" dirty="0" smtClean="0"/>
              <a:t>; or</a:t>
            </a:r>
          </a:p>
          <a:p>
            <a:r>
              <a:rPr lang="en-US" dirty="0" smtClean="0"/>
              <a:t>They or their families adopt </a:t>
            </a:r>
            <a:r>
              <a:rPr lang="en-US" b="1" dirty="0" smtClean="0"/>
              <a:t>extreme measures to compensate for the disability</a:t>
            </a:r>
            <a:r>
              <a:rPr lang="en-US" dirty="0" smtClean="0"/>
              <a:t>, such as extensive private tutoring or spending six hours a night on homework.</a:t>
            </a:r>
          </a:p>
          <a:p>
            <a:endParaRPr lang="en-US" dirty="0" smtClean="0"/>
          </a:p>
          <a:p>
            <a:endParaRPr lang="en-US" dirty="0" smtClean="0"/>
          </a:p>
          <a:p>
            <a:endParaRPr lang="en-US" dirty="0"/>
          </a:p>
        </p:txBody>
      </p:sp>
    </p:spTree>
    <p:extLst>
      <p:ext uri="{BB962C8B-B14F-4D97-AF65-F5344CB8AC3E}">
        <p14:creationId xmlns:p14="http://schemas.microsoft.com/office/powerpoint/2010/main" val="1997486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helpful resources</a:t>
            </a:r>
            <a:endParaRPr lang="en-US" dirty="0"/>
          </a:p>
        </p:txBody>
      </p:sp>
      <p:sp>
        <p:nvSpPr>
          <p:cNvPr id="3" name="Content Placeholder 2"/>
          <p:cNvSpPr>
            <a:spLocks noGrp="1"/>
          </p:cNvSpPr>
          <p:nvPr>
            <p:ph idx="1"/>
          </p:nvPr>
        </p:nvSpPr>
        <p:spPr/>
        <p:txBody>
          <a:bodyPr/>
          <a:lstStyle/>
          <a:p>
            <a:pPr marL="0" indent="0">
              <a:buNone/>
            </a:pPr>
            <a:r>
              <a:rPr lang="en-US" dirty="0" smtClean="0"/>
              <a:t>Many of the case decisions and OSEP letters referenced </a:t>
            </a:r>
            <a:r>
              <a:rPr lang="en-US" smtClean="0"/>
              <a:t>in </a:t>
            </a:r>
            <a:r>
              <a:rPr lang="en-US" smtClean="0"/>
              <a:t>my </a:t>
            </a:r>
            <a:r>
              <a:rPr lang="en-US" dirty="0" smtClean="0"/>
              <a:t>presentation can be found at </a:t>
            </a:r>
            <a:r>
              <a:rPr lang="en-US" dirty="0" smtClean="0">
                <a:hlinkClick r:id="rId2"/>
              </a:rPr>
              <a:t>http://www.kamleiterlaw.com/IEPs_Good_Grades.html</a:t>
            </a:r>
            <a:endParaRPr lang="en-US" dirty="0" smtClean="0"/>
          </a:p>
          <a:p>
            <a:endParaRPr lang="en-US" dirty="0"/>
          </a:p>
        </p:txBody>
      </p:sp>
    </p:spTree>
    <p:extLst>
      <p:ext uri="{BB962C8B-B14F-4D97-AF65-F5344CB8AC3E}">
        <p14:creationId xmlns:p14="http://schemas.microsoft.com/office/powerpoint/2010/main" val="2996607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have additional questions about this topic, feel free to contact us:</a:t>
            </a:r>
            <a:endParaRPr lang="en-US" dirty="0"/>
          </a:p>
        </p:txBody>
      </p:sp>
      <p:sp>
        <p:nvSpPr>
          <p:cNvPr id="3" name="Content Placeholder 2"/>
          <p:cNvSpPr>
            <a:spLocks noGrp="1"/>
          </p:cNvSpPr>
          <p:nvPr>
            <p:ph idx="1"/>
          </p:nvPr>
        </p:nvSpPr>
        <p:spPr/>
        <p:txBody>
          <a:bodyPr/>
          <a:lstStyle/>
          <a:p>
            <a:pPr marL="0" indent="0" algn="ctr">
              <a:buNone/>
            </a:pPr>
            <a:r>
              <a:rPr lang="en-US" dirty="0" smtClean="0"/>
              <a:t>Mark S. </a:t>
            </a:r>
            <a:r>
              <a:rPr lang="en-US" dirty="0" err="1" smtClean="0"/>
              <a:t>Kamleiter</a:t>
            </a:r>
            <a:r>
              <a:rPr lang="en-US" dirty="0" smtClean="0"/>
              <a:t>, Esq. </a:t>
            </a:r>
            <a:endParaRPr lang="en-US" dirty="0" smtClean="0"/>
          </a:p>
          <a:p>
            <a:pPr marL="0" indent="0" algn="ctr">
              <a:buNone/>
            </a:pPr>
            <a:r>
              <a:rPr lang="en-US" dirty="0" smtClean="0"/>
              <a:t>Special </a:t>
            </a:r>
            <a:r>
              <a:rPr lang="en-US" dirty="0" smtClean="0"/>
              <a:t>Education Law &amp; Advocacy</a:t>
            </a:r>
          </a:p>
          <a:p>
            <a:pPr marL="0" indent="0" algn="ctr">
              <a:buNone/>
            </a:pPr>
            <a:r>
              <a:rPr lang="en-US" dirty="0" smtClean="0"/>
              <a:t>2509 First Avenue S.</a:t>
            </a:r>
            <a:br>
              <a:rPr lang="en-US" dirty="0" smtClean="0"/>
            </a:br>
            <a:r>
              <a:rPr lang="en-US" dirty="0" smtClean="0"/>
              <a:t>St. Petersburg, FL 33712</a:t>
            </a:r>
            <a:br>
              <a:rPr lang="en-US" dirty="0" smtClean="0"/>
            </a:br>
            <a:r>
              <a:rPr lang="en-US" dirty="0" smtClean="0"/>
              <a:t>Phone:  (727) 323-2555</a:t>
            </a:r>
            <a:br>
              <a:rPr lang="en-US" dirty="0" smtClean="0"/>
            </a:br>
            <a:r>
              <a:rPr lang="en-US" dirty="0" smtClean="0"/>
              <a:t>Fax:  (727) 323-2599</a:t>
            </a:r>
            <a:br>
              <a:rPr lang="en-US" dirty="0" smtClean="0"/>
            </a:br>
            <a:r>
              <a:rPr lang="en-US" dirty="0" smtClean="0"/>
              <a:t>info@flspedlaw.com</a:t>
            </a:r>
          </a:p>
          <a:p>
            <a:endParaRPr lang="en-US" dirty="0"/>
          </a:p>
        </p:txBody>
      </p:sp>
    </p:spTree>
    <p:extLst>
      <p:ext uri="{BB962C8B-B14F-4D97-AF65-F5344CB8AC3E}">
        <p14:creationId xmlns:p14="http://schemas.microsoft.com/office/powerpoint/2010/main" val="16491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“Invisible Disabilities”</a:t>
            </a: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dirty="0" smtClean="0"/>
              <a:t>Asperger’s/High-Functioning </a:t>
            </a:r>
            <a:r>
              <a:rPr lang="en-US" dirty="0" smtClean="0"/>
              <a:t>Autism </a:t>
            </a:r>
          </a:p>
          <a:p>
            <a:r>
              <a:rPr lang="en-US" dirty="0" smtClean="0"/>
              <a:t>Some forms of </a:t>
            </a:r>
            <a:r>
              <a:rPr lang="en-US" dirty="0" smtClean="0"/>
              <a:t>Epilepsy</a:t>
            </a:r>
          </a:p>
          <a:p>
            <a:r>
              <a:rPr lang="en-US" dirty="0"/>
              <a:t>Attention Deficit/Hyperactivity Disorder (ADHD)</a:t>
            </a:r>
          </a:p>
          <a:p>
            <a:r>
              <a:rPr lang="en-US" dirty="0" smtClean="0"/>
              <a:t>Mental </a:t>
            </a:r>
            <a:r>
              <a:rPr lang="en-US" dirty="0" smtClean="0"/>
              <a:t>Health Conditions (i.e., Anxiety, Reactive Attachment </a:t>
            </a:r>
            <a:r>
              <a:rPr lang="en-US" dirty="0" smtClean="0"/>
              <a:t>Disorder, Alopecia, OCD)</a:t>
            </a:r>
            <a:endParaRPr lang="en-US" dirty="0" smtClean="0"/>
          </a:p>
          <a:p>
            <a:r>
              <a:rPr lang="en-US" dirty="0" smtClean="0"/>
              <a:t>Dyslexia/Dysgraphia</a:t>
            </a:r>
          </a:p>
          <a:p>
            <a:r>
              <a:rPr lang="en-US" dirty="0" smtClean="0"/>
              <a:t>Gifted students with additional exceptionalities</a:t>
            </a:r>
          </a:p>
          <a:p>
            <a:r>
              <a:rPr lang="en-US" dirty="0" smtClean="0"/>
              <a:t>Sensory Processing/Integration Disorders</a:t>
            </a:r>
          </a:p>
          <a:p>
            <a:r>
              <a:rPr lang="en-US" dirty="0" smtClean="0"/>
              <a:t>Auditory and Visual Processing Disorders</a:t>
            </a:r>
          </a:p>
          <a:p>
            <a:pPr marL="0" indent="0">
              <a:buNone/>
            </a:pPr>
            <a:endParaRPr lang="en-US" dirty="0" smtClean="0"/>
          </a:p>
          <a:p>
            <a:endParaRPr lang="en-US" dirty="0"/>
          </a:p>
        </p:txBody>
      </p:sp>
    </p:spTree>
    <p:extLst>
      <p:ext uri="{BB962C8B-B14F-4D97-AF65-F5344CB8AC3E}">
        <p14:creationId xmlns:p14="http://schemas.microsoft.com/office/powerpoint/2010/main" val="52916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idx="1"/>
          </p:nvPr>
        </p:nvSpPr>
        <p:spPr>
          <a:xfrm>
            <a:off x="533400" y="1828800"/>
            <a:ext cx="8229600" cy="4525963"/>
          </a:xfrm>
        </p:spPr>
        <p:txBody>
          <a:bodyPr>
            <a:normAutofit/>
          </a:bodyPr>
          <a:lstStyle/>
          <a:p>
            <a:pPr marL="0" lvl="0" indent="0">
              <a:buNone/>
            </a:pPr>
            <a:r>
              <a:rPr lang="en-US" b="1" dirty="0"/>
              <a:t>Misunderstanding the genesis of the problem:</a:t>
            </a:r>
            <a:r>
              <a:rPr lang="en-US" dirty="0"/>
              <a:t>  Far too often, educators view the disability as a “behavior,” in the sense that the child is in control of the problem and can just stop doing it – if he/she wanted to.  </a:t>
            </a:r>
            <a:endParaRPr lang="en-US" dirty="0" smtClean="0"/>
          </a:p>
          <a:p>
            <a:pPr marL="0" lvl="0" indent="0">
              <a:buNone/>
            </a:pPr>
            <a:endParaRPr lang="en-US" dirty="0" smtClean="0"/>
          </a:p>
          <a:p>
            <a:pPr marL="0" lvl="0" indent="0">
              <a:buNone/>
            </a:pPr>
            <a:r>
              <a:rPr lang="en-US" dirty="0" smtClean="0"/>
              <a:t>All </a:t>
            </a:r>
            <a:r>
              <a:rPr lang="en-US" dirty="0"/>
              <a:t>of these “behaviors” may well be indicators of an underlying disability.</a:t>
            </a:r>
          </a:p>
          <a:p>
            <a:pPr marL="0" indent="0">
              <a:buNone/>
            </a:pPr>
            <a:endParaRPr lang="en-US" dirty="0"/>
          </a:p>
        </p:txBody>
      </p:sp>
    </p:spTree>
    <p:extLst>
      <p:ext uri="{BB962C8B-B14F-4D97-AF65-F5344CB8AC3E}">
        <p14:creationId xmlns:p14="http://schemas.microsoft.com/office/powerpoint/2010/main" val="159535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Failure to believe in the disability:</a:t>
            </a:r>
            <a:r>
              <a:rPr lang="en-US" dirty="0" smtClean="0"/>
              <a:t>  Some educators tell me that they do not believe in Bipolar Disorder or ADHD</a:t>
            </a:r>
            <a:r>
              <a:rPr lang="en-US" dirty="0" smtClean="0"/>
              <a:t>.</a:t>
            </a:r>
          </a:p>
          <a:p>
            <a:pPr marL="0" indent="0">
              <a:buNone/>
            </a:pPr>
            <a:endParaRPr lang="en-US" dirty="0" smtClean="0"/>
          </a:p>
          <a:p>
            <a:pPr marL="0" indent="0">
              <a:buNone/>
            </a:pPr>
            <a:r>
              <a:rPr lang="en-US" dirty="0" smtClean="0"/>
              <a:t>These </a:t>
            </a:r>
            <a:r>
              <a:rPr lang="en-US" dirty="0" smtClean="0"/>
              <a:t>are real, medically-documented disorders and they can have significant impact upon a child’s education.  </a:t>
            </a:r>
          </a:p>
          <a:p>
            <a:pPr marL="0" indent="0">
              <a:buNone/>
            </a:pPr>
            <a:endParaRPr lang="en-US" dirty="0" smtClean="0"/>
          </a:p>
          <a:p>
            <a:pPr marL="0" indent="0">
              <a:buNone/>
            </a:pPr>
            <a:r>
              <a:rPr lang="en-US" dirty="0" smtClean="0"/>
              <a:t>If we still have educators who simply don’t “believe” in certain disabilities, then we must educate our educational professionals better.  They need to be ushered into the 21st Century.  It may be that due to the fact that the public, including doctors, are understanding the reality of these disabilities, that the number of children with disabilities are rising.</a:t>
            </a:r>
            <a:endParaRPr lang="en-US" dirty="0"/>
          </a:p>
        </p:txBody>
      </p:sp>
    </p:spTree>
    <p:extLst>
      <p:ext uri="{BB962C8B-B14F-4D97-AF65-F5344CB8AC3E}">
        <p14:creationId xmlns:p14="http://schemas.microsoft.com/office/powerpoint/2010/main" val="281124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b="1" u="sng" dirty="0"/>
              <a:t>R</a:t>
            </a:r>
            <a:r>
              <a:rPr lang="en-US" b="1" u="sng" dirty="0" smtClean="0"/>
              <a:t>esistance to perceived fraud</a:t>
            </a:r>
            <a:r>
              <a:rPr lang="en-US" b="1" dirty="0" smtClean="0"/>
              <a:t>:  </a:t>
            </a:r>
            <a:r>
              <a:rPr lang="en-US" dirty="0" smtClean="0"/>
              <a:t>There is no question that some parents may attempt to obtain ESE eligibility for improper “non-educational” reasons (Obtaining SSI, improper advantage on high-stakes testing, obtaining McKay scholarships for non-disabled children).  There are, unfortunately, individuals posing as parent advocates, who claim to be capable of obtaining ESE eligibility even in truly doubtful cases. </a:t>
            </a:r>
          </a:p>
          <a:p>
            <a:pPr marL="0" indent="0">
              <a:buNone/>
            </a:pPr>
            <a:r>
              <a:rPr lang="en-US" dirty="0" smtClean="0"/>
              <a:t>At the same time, let us point out what the school district’s obligation is in these circumstances.  There is only one question that is really relevant.  Regardless of the parent’s potentially improper motivations, the only issue for the school district is: </a:t>
            </a:r>
            <a:r>
              <a:rPr lang="en-US" b="1" dirty="0" smtClean="0"/>
              <a:t>Does the child have an educational disability?</a:t>
            </a:r>
            <a:endParaRPr lang="en-US" b="1" dirty="0"/>
          </a:p>
        </p:txBody>
      </p:sp>
    </p:spTree>
    <p:extLst>
      <p:ext uri="{BB962C8B-B14F-4D97-AF65-F5344CB8AC3E}">
        <p14:creationId xmlns:p14="http://schemas.microsoft.com/office/powerpoint/2010/main" val="19374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Reasons for Refusing </a:t>
            </a:r>
            <a:br>
              <a:rPr lang="en-US" dirty="0" smtClean="0"/>
            </a:br>
            <a:r>
              <a:rPr lang="en-US" dirty="0" smtClean="0"/>
              <a:t>Services and Accommodations </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buNone/>
            </a:pPr>
            <a:r>
              <a:rPr lang="en-US" b="1" u="sng" dirty="0" smtClean="0"/>
              <a:t>Failure to understand the legal eligibility thresholds</a:t>
            </a:r>
            <a:r>
              <a:rPr lang="en-US" b="1" dirty="0" smtClean="0"/>
              <a:t>:  </a:t>
            </a:r>
            <a:r>
              <a:rPr lang="en-US" dirty="0" smtClean="0"/>
              <a:t>It is my unfortunate conclusion that many educators, who are in positions where they must decide whether a child is eligible for IDEA services or not, are woefully ignorant of the legal requirements relative to the eligibility of this children with “unidentified disabilities.”  This is particularly true where the children are making passing or even good grades.  </a:t>
            </a:r>
          </a:p>
          <a:p>
            <a:pPr marL="0" indent="0">
              <a:buNone/>
            </a:pPr>
            <a:endParaRPr lang="en-US" dirty="0"/>
          </a:p>
          <a:p>
            <a:pPr marL="0" indent="0">
              <a:buNone/>
            </a:pPr>
            <a:r>
              <a:rPr lang="en-US" dirty="0" smtClean="0"/>
              <a:t>It is not like the law has suddenly changed.  The law has always included these children.  </a:t>
            </a:r>
            <a:r>
              <a:rPr lang="en-US" u="sng" dirty="0" smtClean="0"/>
              <a:t>In 1997 the IDEA was amended to make it clear that Congress intended children whose disability interfered with their interaction with their environment.  </a:t>
            </a:r>
            <a:r>
              <a:rPr lang="en-US" dirty="0" smtClean="0"/>
              <a:t>They specifically mentioned ADHD so as to quiet some of the controversy as to whether ADHD and related disorders were eligible for IDEA services. </a:t>
            </a:r>
            <a:endParaRPr lang="en-US" dirty="0"/>
          </a:p>
        </p:txBody>
      </p:sp>
    </p:spTree>
    <p:extLst>
      <p:ext uri="{BB962C8B-B14F-4D97-AF65-F5344CB8AC3E}">
        <p14:creationId xmlns:p14="http://schemas.microsoft.com/office/powerpoint/2010/main" val="379872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pPr marL="0" indent="0">
              <a:buNone/>
            </a:pPr>
            <a:r>
              <a:rPr lang="en-US" dirty="0" smtClean="0"/>
              <a:t>Improve our procedures for identifying students with disabilities.</a:t>
            </a:r>
          </a:p>
          <a:p>
            <a:r>
              <a:rPr lang="en-US" dirty="0" smtClean="0"/>
              <a:t>Perform evaluations whenever a student is suspected of having a disability, as required by law;</a:t>
            </a:r>
          </a:p>
          <a:p>
            <a:r>
              <a:rPr lang="en-US" dirty="0" smtClean="0"/>
              <a:t>Remain faithful to the requirements for the identification of students with disabilities, as provided under the IDEA and Section 504.</a:t>
            </a:r>
            <a:endParaRPr lang="en-US" dirty="0"/>
          </a:p>
        </p:txBody>
      </p:sp>
    </p:spTree>
    <p:extLst>
      <p:ext uri="{BB962C8B-B14F-4D97-AF65-F5344CB8AC3E}">
        <p14:creationId xmlns:p14="http://schemas.microsoft.com/office/powerpoint/2010/main" val="1904483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3800</TotalTime>
  <Words>2607</Words>
  <Application>Microsoft Office PowerPoint</Application>
  <PresentationFormat>On-screen Show (4:3)</PresentationFormat>
  <Paragraphs>143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Knowing Your Rights Through  the IEP Process</vt:lpstr>
      <vt:lpstr>What Do We Mean by  “Invisible” Disabilities?</vt:lpstr>
      <vt:lpstr>Factors that obscure  a student’s disability</vt:lpstr>
      <vt:lpstr>Examples of “Invisible Disabilities”</vt:lpstr>
      <vt:lpstr>Possible Reasons for Refusing  Services and Accommodations </vt:lpstr>
      <vt:lpstr>Possible Reasons for Refusing  Services and Accommodations </vt:lpstr>
      <vt:lpstr>Possible Reasons for Refusing  Services and Accommodations </vt:lpstr>
      <vt:lpstr>Possible Reasons for Refusing  Services and Accommodations </vt:lpstr>
      <vt:lpstr>Solutions</vt:lpstr>
      <vt:lpstr>Solutions</vt:lpstr>
      <vt:lpstr>Sticking Points</vt:lpstr>
      <vt:lpstr>However…</vt:lpstr>
      <vt:lpstr> A child must, by reason of his disability,  require special education </vt:lpstr>
      <vt:lpstr>Florida Law Helps Address This Issue</vt:lpstr>
      <vt:lpstr>For example…</vt:lpstr>
      <vt:lpstr>PowerPoint Presentation</vt:lpstr>
      <vt:lpstr>Consideration of Non-academic and academic levels of performance</vt:lpstr>
      <vt:lpstr>Significance of these OSEP decisions</vt:lpstr>
      <vt:lpstr>The Rowley Case</vt:lpstr>
      <vt:lpstr>Mr. and Mrs. I v. Maine School Administrative District 55</vt:lpstr>
      <vt:lpstr>Florida Cases</vt:lpstr>
      <vt:lpstr>Variety of Assessment Tools  and Strategies</vt:lpstr>
      <vt:lpstr>Letter to Clark</vt:lpstr>
      <vt:lpstr>Variety of Assessment Tools  and Strategies</vt:lpstr>
      <vt:lpstr>Variety of Assessment Tools  and Strategies</vt:lpstr>
      <vt:lpstr>Variety of Assessment Tools  and Strategies</vt:lpstr>
      <vt:lpstr>Variety of Assessment Tools  and Strategies</vt:lpstr>
      <vt:lpstr>Variety of Assessment Tools  and Strategies</vt:lpstr>
      <vt:lpstr>De Facto Accommodation and Remediation</vt:lpstr>
      <vt:lpstr>Some helpful resources</vt:lpstr>
      <vt:lpstr>If you have additional questions about this topic, feel free to 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Kimberley Spire-Oh</dc:creator>
  <cp:lastModifiedBy>Kimberley Spire-Oh</cp:lastModifiedBy>
  <cp:revision>33</cp:revision>
  <dcterms:created xsi:type="dcterms:W3CDTF">2013-06-07T02:09:56Z</dcterms:created>
  <dcterms:modified xsi:type="dcterms:W3CDTF">2014-04-24T17:10:01Z</dcterms:modified>
</cp:coreProperties>
</file>