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1"/>
  </p:notesMasterIdLst>
  <p:sldIdLst>
    <p:sldId id="256" r:id="rId2"/>
    <p:sldId id="261" r:id="rId3"/>
    <p:sldId id="313" r:id="rId4"/>
    <p:sldId id="285" r:id="rId5"/>
    <p:sldId id="303" r:id="rId6"/>
    <p:sldId id="287" r:id="rId7"/>
    <p:sldId id="258" r:id="rId8"/>
    <p:sldId id="257" r:id="rId9"/>
    <p:sldId id="330" r:id="rId10"/>
    <p:sldId id="284" r:id="rId11"/>
    <p:sldId id="259" r:id="rId12"/>
    <p:sldId id="271" r:id="rId13"/>
    <p:sldId id="289" r:id="rId14"/>
    <p:sldId id="280" r:id="rId15"/>
    <p:sldId id="292" r:id="rId16"/>
    <p:sldId id="300" r:id="rId17"/>
    <p:sldId id="272" r:id="rId18"/>
    <p:sldId id="279" r:id="rId19"/>
    <p:sldId id="281" r:id="rId20"/>
    <p:sldId id="274" r:id="rId21"/>
    <p:sldId id="290" r:id="rId22"/>
    <p:sldId id="308" r:id="rId23"/>
    <p:sldId id="276" r:id="rId24"/>
    <p:sldId id="307" r:id="rId25"/>
    <p:sldId id="310" r:id="rId26"/>
    <p:sldId id="309" r:id="rId27"/>
    <p:sldId id="311" r:id="rId28"/>
    <p:sldId id="283" r:id="rId29"/>
    <p:sldId id="306" r:id="rId30"/>
    <p:sldId id="314" r:id="rId31"/>
    <p:sldId id="269" r:id="rId32"/>
    <p:sldId id="293" r:id="rId33"/>
    <p:sldId id="326" r:id="rId34"/>
    <p:sldId id="329" r:id="rId35"/>
    <p:sldId id="305" r:id="rId36"/>
    <p:sldId id="264" r:id="rId37"/>
    <p:sldId id="323" r:id="rId38"/>
    <p:sldId id="327" r:id="rId39"/>
    <p:sldId id="312" r:id="rId40"/>
    <p:sldId id="270" r:id="rId41"/>
    <p:sldId id="296" r:id="rId42"/>
    <p:sldId id="328" r:id="rId43"/>
    <p:sldId id="318" r:id="rId44"/>
    <p:sldId id="319" r:id="rId45"/>
    <p:sldId id="324" r:id="rId46"/>
    <p:sldId id="320" r:id="rId47"/>
    <p:sldId id="321" r:id="rId48"/>
    <p:sldId id="322" r:id="rId49"/>
    <p:sldId id="331" r:id="rId50"/>
    <p:sldId id="332" r:id="rId51"/>
    <p:sldId id="294" r:id="rId52"/>
    <p:sldId id="298" r:id="rId53"/>
    <p:sldId id="325" r:id="rId54"/>
    <p:sldId id="267" r:id="rId55"/>
    <p:sldId id="295" r:id="rId56"/>
    <p:sldId id="266" r:id="rId57"/>
    <p:sldId id="315" r:id="rId58"/>
    <p:sldId id="316" r:id="rId59"/>
    <p:sldId id="317"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031" autoAdjust="0"/>
    <p:restoredTop sz="94660"/>
  </p:normalViewPr>
  <p:slideViewPr>
    <p:cSldViewPr snapToObjects="1">
      <p:cViewPr>
        <p:scale>
          <a:sx n="100" d="100"/>
          <a:sy n="100" d="100"/>
        </p:scale>
        <p:origin x="-282" y="12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4027A3-0F47-9940-B8F7-DB14DE0B924D}" type="datetimeFigureOut">
              <a:rPr lang="en-US" smtClean="0"/>
              <a:pPr/>
              <a:t>6/5/2014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058BA2-470F-2446-A790-216DB8E7113F}" type="slidenum">
              <a:rPr lang="en-US" smtClean="0"/>
              <a:pPr/>
              <a:t>‹#›</a:t>
            </a:fld>
            <a:endParaRPr lang="en-US"/>
          </a:p>
        </p:txBody>
      </p:sp>
    </p:spTree>
    <p:extLst>
      <p:ext uri="{BB962C8B-B14F-4D97-AF65-F5344CB8AC3E}">
        <p14:creationId xmlns:p14="http://schemas.microsoft.com/office/powerpoint/2010/main" val="322392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Rondé</a:t>
            </a:r>
            <a:r>
              <a:rPr lang="en-US" dirty="0" smtClean="0"/>
              <a:t> and </a:t>
            </a:r>
            <a:r>
              <a:rPr lang="en-US" dirty="0" err="1" smtClean="0"/>
              <a:t>Tiki</a:t>
            </a:r>
            <a:r>
              <a:rPr lang="en-US" dirty="0" smtClean="0"/>
              <a:t> Barber are twins.</a:t>
            </a:r>
            <a:endParaRPr lang="en-US" dirty="0"/>
          </a:p>
        </p:txBody>
      </p:sp>
      <p:sp>
        <p:nvSpPr>
          <p:cNvPr id="4" name="Slide Number Placeholder 3"/>
          <p:cNvSpPr>
            <a:spLocks noGrp="1"/>
          </p:cNvSpPr>
          <p:nvPr>
            <p:ph type="sldNum" sz="quarter" idx="10"/>
          </p:nvPr>
        </p:nvSpPr>
        <p:spPr/>
        <p:txBody>
          <a:bodyPr/>
          <a:lstStyle/>
          <a:p>
            <a:fld id="{E0058BA2-470F-2446-A790-216DB8E7113F}"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Many use the term “seizure disorder” instead of epilepsy because “epilepsy” seems more serious or stigmatizing. However, almost all seizure disorders are epilepsy.</a:t>
            </a:r>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Unprovoked means that the seizures are not brought on by a cause such as alcohol withdrawal, heart problems, or extremely low blood sugar.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E0058BA2-470F-2446-A790-216DB8E7113F}"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Swallowing your tongue is actually impossible, and any attempt to open the tightly clenched jaw may cause more harm than good.</a:t>
            </a:r>
          </a:p>
          <a:p>
            <a:endParaRPr lang="en-US" dirty="0"/>
          </a:p>
        </p:txBody>
      </p:sp>
      <p:sp>
        <p:nvSpPr>
          <p:cNvPr id="4" name="Slide Number Placeholder 3"/>
          <p:cNvSpPr>
            <a:spLocks noGrp="1"/>
          </p:cNvSpPr>
          <p:nvPr>
            <p:ph type="sldNum" sz="quarter" idx="10"/>
          </p:nvPr>
        </p:nvSpPr>
        <p:spPr/>
        <p:txBody>
          <a:bodyPr/>
          <a:lstStyle/>
          <a:p>
            <a:fld id="{E0058BA2-470F-2446-A790-216DB8E7113F}" type="slidenum">
              <a:rPr lang="en-US" smtClean="0"/>
              <a:pPr/>
              <a:t>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It is rare to experience a</a:t>
            </a:r>
            <a:r>
              <a:rPr lang="en-US" sz="1200" baseline="0" dirty="0" smtClean="0"/>
              <a:t> tonic or </a:t>
            </a:r>
            <a:r>
              <a:rPr lang="en-US" sz="1200" baseline="0" dirty="0" err="1" smtClean="0"/>
              <a:t>clonic</a:t>
            </a:r>
            <a:r>
              <a:rPr lang="en-US" sz="1200" baseline="0" dirty="0" smtClean="0"/>
              <a:t> seizure</a:t>
            </a:r>
            <a:r>
              <a:rPr lang="en-US" sz="1200" dirty="0" smtClean="0"/>
              <a:t> without the other</a:t>
            </a:r>
          </a:p>
          <a:p>
            <a:endParaRPr lang="en-US" sz="1200" dirty="0" smtClean="0"/>
          </a:p>
          <a:p>
            <a:r>
              <a:rPr lang="en-US" sz="1200" dirty="0" smtClean="0"/>
              <a:t>When the person wakes up, they may have sore muscles and be tired or confused. The best thing to do is to be assuring and supportive</a:t>
            </a:r>
            <a:endParaRPr lang="en-US" dirty="0"/>
          </a:p>
        </p:txBody>
      </p:sp>
      <p:sp>
        <p:nvSpPr>
          <p:cNvPr id="4" name="Slide Number Placeholder 3"/>
          <p:cNvSpPr>
            <a:spLocks noGrp="1"/>
          </p:cNvSpPr>
          <p:nvPr>
            <p:ph type="sldNum" sz="quarter" idx="10"/>
          </p:nvPr>
        </p:nvSpPr>
        <p:spPr/>
        <p:txBody>
          <a:bodyPr/>
          <a:lstStyle/>
          <a:p>
            <a:fld id="{E0058BA2-470F-2446-A790-216DB8E7113F}"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Patients experiencing sudden dramatic changes in muscle tone can often have both types of seizures.</a:t>
            </a:r>
          </a:p>
          <a:p>
            <a:endParaRPr lang="en-US" dirty="0"/>
          </a:p>
        </p:txBody>
      </p:sp>
      <p:sp>
        <p:nvSpPr>
          <p:cNvPr id="4" name="Slide Number Placeholder 3"/>
          <p:cNvSpPr>
            <a:spLocks noGrp="1"/>
          </p:cNvSpPr>
          <p:nvPr>
            <p:ph type="sldNum" sz="quarter" idx="10"/>
          </p:nvPr>
        </p:nvSpPr>
        <p:spPr/>
        <p:txBody>
          <a:bodyPr/>
          <a:lstStyle/>
          <a:p>
            <a:fld id="{E0058BA2-470F-2446-A790-216DB8E7113F}"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Complex Partial Seizures- Seizures originating in one area of the brain that affect consciousness.</a:t>
            </a:r>
          </a:p>
          <a:p>
            <a:endParaRPr lang="en-US" dirty="0"/>
          </a:p>
        </p:txBody>
      </p:sp>
      <p:sp>
        <p:nvSpPr>
          <p:cNvPr id="4" name="Slide Number Placeholder 3"/>
          <p:cNvSpPr>
            <a:spLocks noGrp="1"/>
          </p:cNvSpPr>
          <p:nvPr>
            <p:ph type="sldNum" sz="quarter" idx="10"/>
          </p:nvPr>
        </p:nvSpPr>
        <p:spPr/>
        <p:txBody>
          <a:bodyPr/>
          <a:lstStyle/>
          <a:p>
            <a:fld id="{E0058BA2-470F-2446-A790-216DB8E7113F}"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Brain injuries create</a:t>
            </a:r>
            <a:r>
              <a:rPr lang="en-US" baseline="0" dirty="0" smtClean="0"/>
              <a:t> seizures by providing focus for abnormal nerve impulses to occur</a:t>
            </a:r>
            <a:endParaRPr lang="en-US" dirty="0"/>
          </a:p>
        </p:txBody>
      </p:sp>
      <p:sp>
        <p:nvSpPr>
          <p:cNvPr id="4" name="Slide Number Placeholder 3"/>
          <p:cNvSpPr>
            <a:spLocks noGrp="1"/>
          </p:cNvSpPr>
          <p:nvPr>
            <p:ph type="sldNum" sz="quarter" idx="10"/>
          </p:nvPr>
        </p:nvSpPr>
        <p:spPr/>
        <p:txBody>
          <a:bodyPr/>
          <a:lstStyle/>
          <a:p>
            <a:fld id="{E0058BA2-470F-2446-A790-216DB8E7113F}" type="slidenum">
              <a:rPr lang="en-US" smtClean="0"/>
              <a:pPr/>
              <a:t>33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Rare</a:t>
            </a:r>
            <a:r>
              <a:rPr lang="en-US" baseline="0" dirty="0" smtClean="0"/>
              <a:t> only about 17% of people with epilepsy have it.</a:t>
            </a:r>
            <a:endParaRPr lang="en-US" dirty="0"/>
          </a:p>
        </p:txBody>
      </p:sp>
      <p:sp>
        <p:nvSpPr>
          <p:cNvPr id="4" name="Slide Number Placeholder 3"/>
          <p:cNvSpPr>
            <a:spLocks noGrp="1"/>
          </p:cNvSpPr>
          <p:nvPr>
            <p:ph type="sldNum" sz="quarter" idx="10"/>
          </p:nvPr>
        </p:nvSpPr>
        <p:spPr/>
        <p:txBody>
          <a:bodyPr/>
          <a:lstStyle/>
          <a:p>
            <a:fld id="{E0058BA2-470F-2446-A790-216DB8E7113F}"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D6712AA1-1AD8-104B-BA08-3B8EC437B79E}" type="datetimeFigureOut">
              <a:rPr lang="en-US" smtClean="0"/>
              <a:pPr/>
              <a:t>6/5/2014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5822FB46-FB7B-4879-9B1A-EE9F4DE9AFD3}" type="slidenum">
              <a:rPr smtClean="0"/>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12AA1-1AD8-104B-BA08-3B8EC437B79E}"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8400F-7C4B-1B48-B82A-D48BAC0CE5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12AA1-1AD8-104B-BA08-3B8EC437B79E}"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8400F-7C4B-1B48-B82A-D48BAC0CE5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712AA1-1AD8-104B-BA08-3B8EC437B79E}"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8400F-7C4B-1B48-B82A-D48BAC0CE5B1}"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712AA1-1AD8-104B-BA08-3B8EC437B79E}" type="datetimeFigureOut">
              <a:rPr lang="en-US" smtClean="0"/>
              <a:pPr/>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8400F-7C4B-1B48-B82A-D48BAC0CE5B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6712AA1-1AD8-104B-BA08-3B8EC437B79E}"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8400F-7C4B-1B48-B82A-D48BAC0CE5B1}"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712AA1-1AD8-104B-BA08-3B8EC437B79E}" type="datetimeFigureOut">
              <a:rPr lang="en-US" smtClean="0"/>
              <a:pPr/>
              <a:t>6/5/2014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C8400F-7C4B-1B48-B82A-D48BAC0CE5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6712AA1-1AD8-104B-BA08-3B8EC437B79E}" type="datetimeFigureOut">
              <a:rPr lang="en-US" smtClean="0"/>
              <a:pPr/>
              <a:t>6/5/2014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C8400F-7C4B-1B48-B82A-D48BAC0CE5B1}"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12AA1-1AD8-104B-BA08-3B8EC437B79E}" type="datetimeFigureOut">
              <a:rPr lang="en-US" smtClean="0"/>
              <a:pPr/>
              <a:t>6/5/2014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C8400F-7C4B-1B48-B82A-D48BAC0CE5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6712AA1-1AD8-104B-BA08-3B8EC437B79E}" type="datetimeFigureOut">
              <a:rPr lang="en-US" smtClean="0"/>
              <a:pPr/>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F1679-83E0-4571-98D7-4BB535B5F505}"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D6712AA1-1AD8-104B-BA08-3B8EC437B79E}" type="datetimeFigureOut">
              <a:rPr lang="en-US" smtClean="0"/>
              <a:pPr/>
              <a:t>6/5/2014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6C8400F-7C4B-1B48-B82A-D48BAC0CE5B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D6712AA1-1AD8-104B-BA08-3B8EC437B79E}" type="datetimeFigureOut">
              <a:rPr lang="en-US" smtClean="0"/>
              <a:pPr/>
              <a:t>6/5/2014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66C8400F-7C4B-1B48-B82A-D48BAC0CE5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epilepsynyc.com/2012/07/when-seizure-types-change-part-i/"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aedpregnancyregistry.org/index.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epilepsysociety.org.uk/AboutEpilepsy/Livingwithepilepsy/Epilepsyandmemor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epilepsyu.com/" TargetMode="External"/><Relationship Id="rId7" Type="http://schemas.openxmlformats.org/officeDocument/2006/relationships/hyperlink" Target="http://www.eeoc.gov/facts/epilepsy.html" TargetMode="External"/><Relationship Id="rId2" Type="http://schemas.openxmlformats.org/officeDocument/2006/relationships/hyperlink" Target="http://www.epilepsy.com/" TargetMode="External"/><Relationship Id="rId1" Type="http://schemas.openxmlformats.org/officeDocument/2006/relationships/slideLayout" Target="../slideLayouts/slideLayout2.xml"/><Relationship Id="rId6" Type="http://schemas.openxmlformats.org/officeDocument/2006/relationships/hyperlink" Target="http://www2.massgeneral.org/aed/" TargetMode="External"/><Relationship Id="rId5" Type="http://schemas.openxmlformats.org/officeDocument/2006/relationships/hyperlink" Target="http://www.efof.org/" TargetMode="External"/><Relationship Id="rId4" Type="http://schemas.openxmlformats.org/officeDocument/2006/relationships/hyperlink" Target="http://www.epilepsysociety.org.uk/"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www.epilepsy.com/node/986825" TargetMode="External"/><Relationship Id="rId13" Type="http://schemas.openxmlformats.org/officeDocument/2006/relationships/hyperlink" Target="http://neurology.stanford.edu/divisions/e_02.html" TargetMode="External"/><Relationship Id="rId3" Type="http://schemas.openxmlformats.org/officeDocument/2006/relationships/hyperlink" Target="http://www.brainexplorer.org/epilepsy/epilepsy_aetiology.shtml" TargetMode="External"/><Relationship Id="rId7" Type="http://schemas.openxmlformats.org/officeDocument/2006/relationships/hyperlink" Target="http://www.fddc.org/sites/default/files/file/about/People%20First%20Language.pdf" TargetMode="External"/><Relationship Id="rId12" Type="http://schemas.openxmlformats.org/officeDocument/2006/relationships/hyperlink" Target="http://professionals.epilepsy.com/wi/print_section.php?section=seizures_classified" TargetMode="External"/><Relationship Id="rId17" Type="http://schemas.openxmlformats.org/officeDocument/2006/relationships/hyperlink" Target="http://www.hopkinsmedicine.org/neurology_neurosurgery/specialty_areas/epilepsy/seizures/types/tonic-and-clonic-seizures.html" TargetMode="External"/><Relationship Id="rId2" Type="http://schemas.openxmlformats.org/officeDocument/2006/relationships/hyperlink" Target="http://www.hopkinsmedicine.org/healthlibrary/conditions/nervous_system_disorders/epilepsy_and_seizures_85,P00779/" TargetMode="External"/><Relationship Id="rId16" Type="http://schemas.openxmlformats.org/officeDocument/2006/relationships/hyperlink" Target="http://www.hopkinsmedicine.org/neurology_neurosurgery/specialty_areas/epilepsy/seizures/types/generalized-seizures.html" TargetMode="External"/><Relationship Id="rId1" Type="http://schemas.openxmlformats.org/officeDocument/2006/relationships/slideLayout" Target="../slideLayouts/slideLayout2.xml"/><Relationship Id="rId6" Type="http://schemas.openxmlformats.org/officeDocument/2006/relationships/hyperlink" Target="http://www.mayoclinic.com/health/epilepsy/DS00342/DSECTION=causes" TargetMode="External"/><Relationship Id="rId11" Type="http://schemas.openxmlformats.org/officeDocument/2006/relationships/hyperlink" Target="http://www.epilepsywarriors.org/epilepsy-warriors-library/40-different-types-of-seizures/" TargetMode="External"/><Relationship Id="rId5" Type="http://schemas.openxmlformats.org/officeDocument/2006/relationships/hyperlink" Target="http://epilepsy.med.nyu.edu/epilepsy/what-epilepsy" TargetMode="External"/><Relationship Id="rId15" Type="http://schemas.openxmlformats.org/officeDocument/2006/relationships/hyperlink" Target="http://www.epilepsy.com/epilepsy/auras" TargetMode="External"/><Relationship Id="rId10" Type="http://schemas.openxmlformats.org/officeDocument/2006/relationships/hyperlink" Target="http://www.epilepsyfoundation.org/aboutepilepsy/whatisepilepsy/statistics.cfm" TargetMode="External"/><Relationship Id="rId4" Type="http://schemas.openxmlformats.org/officeDocument/2006/relationships/hyperlink" Target="http://www.youtube.com/watch?v=3QLkgA08eIc" TargetMode="External"/><Relationship Id="rId9" Type="http://schemas.openxmlformats.org/officeDocument/2006/relationships/hyperlink" Target="http://www.cdc.gov/epilepsy/basics/fast_facts.htm" TargetMode="External"/><Relationship Id="rId14" Type="http://schemas.openxmlformats.org/officeDocument/2006/relationships/hyperlink" Target="http://stason.org/TULARC/health/epilepsy/11-What-is-the-difference-between-partial-and-general-seizur.html#.UZ50yWRATOw"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www.epilepsy.com/epilepsy/seizure_myoclonic" TargetMode="External"/><Relationship Id="rId13" Type="http://schemas.openxmlformats.org/officeDocument/2006/relationships/hyperlink" Target="http://www.youtube.com/watch?v=9HiKwTm755o" TargetMode="External"/><Relationship Id="rId18" Type="http://schemas.openxmlformats.org/officeDocument/2006/relationships/hyperlink" Target="http://www.youtube.com/watch?v=N34Un6uYejU" TargetMode="External"/><Relationship Id="rId3" Type="http://schemas.openxmlformats.org/officeDocument/2006/relationships/hyperlink" Target="http://www.hopkinsmedicine.org/neurology_neurosurgery/specialty_areas/epilepsy/seizures/types/tonic-clonic-grand-mal-seizures.html" TargetMode="External"/><Relationship Id="rId21" Type="http://schemas.openxmlformats.org/officeDocument/2006/relationships/hyperlink" Target="http://www.youtube.com/watch?v=rtjPs_B99Bo" TargetMode="External"/><Relationship Id="rId7" Type="http://schemas.openxmlformats.org/officeDocument/2006/relationships/hyperlink" Target="http://www.hopkinsmedicine.org/neurology_neurosurgery/specialty_areas/epilepsy/seizures/types/myoclinc-seizures.html" TargetMode="External"/><Relationship Id="rId12" Type="http://schemas.openxmlformats.org/officeDocument/2006/relationships/hyperlink" Target="http://www.youtube.com/watch?v=mWK-oqwrJz0" TargetMode="External"/><Relationship Id="rId17" Type="http://schemas.openxmlformats.org/officeDocument/2006/relationships/hyperlink" Target="http://www.youtube.com/watch?v=uQWk5Ur5kD8" TargetMode="External"/><Relationship Id="rId2" Type="http://schemas.openxmlformats.org/officeDocument/2006/relationships/hyperlink" Target="http://www.hopkinsmedicine.org/neurology_neurosurgery/specialty_areas/epilepsy/seizures/types/tonic-and-clonic-seizures.html" TargetMode="External"/><Relationship Id="rId16" Type="http://schemas.openxmlformats.org/officeDocument/2006/relationships/hyperlink" Target="http://www.youtube.com/watch?v=wvG5wY0LgJg" TargetMode="External"/><Relationship Id="rId20" Type="http://schemas.openxmlformats.org/officeDocument/2006/relationships/hyperlink" Target="http://www.youtube.com/watch?v=X3_pv6us8A0" TargetMode="External"/><Relationship Id="rId1" Type="http://schemas.openxmlformats.org/officeDocument/2006/relationships/slideLayout" Target="../slideLayouts/slideLayout2.xml"/><Relationship Id="rId6" Type="http://schemas.openxmlformats.org/officeDocument/2006/relationships/hyperlink" Target="http://www.youtube.com/watch?v=YdZw9uNQt8k" TargetMode="External"/><Relationship Id="rId11" Type="http://schemas.openxmlformats.org/officeDocument/2006/relationships/hyperlink" Target="http://www.hopkinsmedicine.org/neurology_neurosurgery/specialty_areas/epilepsy/seizures/types/absence-petit-mal-seizures.html" TargetMode="External"/><Relationship Id="rId5" Type="http://schemas.openxmlformats.org/officeDocument/2006/relationships/hyperlink" Target="http://www.youtube.com/watch?v=9obFVWW47NE" TargetMode="External"/><Relationship Id="rId15" Type="http://schemas.openxmlformats.org/officeDocument/2006/relationships/hyperlink" Target="http://www.epilepsyfoundation.org/aboutepilepsy/seizures/partialseizures/" TargetMode="External"/><Relationship Id="rId23" Type="http://schemas.openxmlformats.org/officeDocument/2006/relationships/hyperlink" Target="http://www.epilepsy.com/epilepsy/epilepsy_reflex" TargetMode="External"/><Relationship Id="rId10" Type="http://schemas.openxmlformats.org/officeDocument/2006/relationships/hyperlink" Target="http://www.youtube.com/watch?v=VC6HJPZr1VU" TargetMode="External"/><Relationship Id="rId19" Type="http://schemas.openxmlformats.org/officeDocument/2006/relationships/hyperlink" Target="http://www.hopkinsmedicine.org/neurology_neurosurgery/specialty_areas/epilepsy/seizures/types/simple-partial-seizures.html" TargetMode="External"/><Relationship Id="rId4" Type="http://schemas.openxmlformats.org/officeDocument/2006/relationships/hyperlink" Target="http://www.hopkinsmedicine.org/neurology_neurosurgery/specialty_areas/epilepsy/seizures/types/drop-attack-atonic-seizures.html" TargetMode="External"/><Relationship Id="rId9" Type="http://schemas.openxmlformats.org/officeDocument/2006/relationships/hyperlink" Target="http://www.youtube.com/watch?v=zPNVYFRhthg" TargetMode="External"/><Relationship Id="rId14" Type="http://schemas.openxmlformats.org/officeDocument/2006/relationships/hyperlink" Target="http://www.hopkinsmedicine.org/neurology_neurosurgery/specialty_areas/epilepsy/seizures/types/partial-focus-seizures.html" TargetMode="External"/><Relationship Id="rId22" Type="http://schemas.openxmlformats.org/officeDocument/2006/relationships/hyperlink" Target="http://epilepsynyc.com/2012/07/when-seizure-types-change-part-i/"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www.webmd.com/epilepsy/news/20130103/epilepsy-migraines-family" TargetMode="External"/><Relationship Id="rId13" Type="http://schemas.openxmlformats.org/officeDocument/2006/relationships/hyperlink" Target="http://en.wikipedia.org/wiki/Interictal_dysphoric_disorder" TargetMode="External"/><Relationship Id="rId18" Type="http://schemas.openxmlformats.org/officeDocument/2006/relationships/hyperlink" Target="http://www.sciencedirect.com/science/article/pii/S1059131106000367" TargetMode="External"/><Relationship Id="rId3" Type="http://schemas.openxmlformats.org/officeDocument/2006/relationships/hyperlink" Target="http://www.ninds.nih.gov/disorders/lennoxgastautsyndrome/lennoxgastautsyndrome.htm" TargetMode="External"/><Relationship Id="rId21" Type="http://schemas.openxmlformats.org/officeDocument/2006/relationships/hyperlink" Target="http://www.medicalnewstoday.com/releases/276400.php" TargetMode="External"/><Relationship Id="rId7" Type="http://schemas.openxmlformats.org/officeDocument/2006/relationships/hyperlink" Target="http://en.wikipedia.org/wiki/Ictal_headache" TargetMode="External"/><Relationship Id="rId12" Type="http://schemas.openxmlformats.org/officeDocument/2006/relationships/hyperlink" Target="http://www.dailymail.co.uk/health/article-2325088/Scientists-discover-link-epilepsy-autism-time.html" TargetMode="External"/><Relationship Id="rId17" Type="http://schemas.openxmlformats.org/officeDocument/2006/relationships/hyperlink" Target="http://www.ncbi.nlm.nih.gov/pmc/articles/PMC1797884/" TargetMode="External"/><Relationship Id="rId2" Type="http://schemas.openxmlformats.org/officeDocument/2006/relationships/hyperlink" Target="http://professionals.epilepsy.com/secondary/disorders.html" TargetMode="External"/><Relationship Id="rId16" Type="http://schemas.openxmlformats.org/officeDocument/2006/relationships/hyperlink" Target="http://www.epilepsysociety.org.uk/AboutEpilepsy/Livingwithepilepsy/Epilepsyandmemory" TargetMode="External"/><Relationship Id="rId20" Type="http://schemas.openxmlformats.org/officeDocument/2006/relationships/hyperlink" Target="http://www.medicalnewstoday.com/articles/277338.php" TargetMode="External"/><Relationship Id="rId1" Type="http://schemas.openxmlformats.org/officeDocument/2006/relationships/slideLayout" Target="../slideLayouts/slideLayout2.xml"/><Relationship Id="rId6" Type="http://schemas.openxmlformats.org/officeDocument/2006/relationships/hyperlink" Target="http://www.epilepsyfoundation.org/livingwithepilepsy/gendertopics/womenshealthtopics/pregnancyandepilepsymedications/index.cfm" TargetMode="External"/><Relationship Id="rId11" Type="http://schemas.openxmlformats.org/officeDocument/2006/relationships/hyperlink" Target="http://www.medicalnewstoday.com/articles/260649.php" TargetMode="External"/><Relationship Id="rId24" Type="http://schemas.openxmlformats.org/officeDocument/2006/relationships/hyperlink" Target="http://www.autismspeaks.org/family-services/epilepsy" TargetMode="External"/><Relationship Id="rId5" Type="http://schemas.openxmlformats.org/officeDocument/2006/relationships/hyperlink" Target="http://www.epilepsyfoundation.org/livingwithepilepsy/gendertopics/womenshealthtopics/hormones-and-epilepsy.cfm" TargetMode="External"/><Relationship Id="rId15" Type="http://schemas.openxmlformats.org/officeDocument/2006/relationships/hyperlink" Target="http://www.sciencedaily.com/releases/2005/02/050223144959.htm" TargetMode="External"/><Relationship Id="rId23" Type="http://schemas.openxmlformats.org/officeDocument/2006/relationships/hyperlink" Target="http://www.epilepsy.com/epilepsy/provoke_seizure" TargetMode="External"/><Relationship Id="rId10" Type="http://schemas.openxmlformats.org/officeDocument/2006/relationships/hyperlink" Target="http://www.hydroassoc.org/ha-updates/seizures-and-hydrocephalus/" TargetMode="External"/><Relationship Id="rId19" Type="http://schemas.openxmlformats.org/officeDocument/2006/relationships/hyperlink" Target="http://www.epilepsy.com/epilepsy/newsletter/august10_sudep" TargetMode="External"/><Relationship Id="rId4" Type="http://schemas.openxmlformats.org/officeDocument/2006/relationships/hyperlink" Target="http://www.ninds.nih.gov/disorders/infantilespasms/infantilespasms.htm" TargetMode="External"/><Relationship Id="rId9" Type="http://schemas.openxmlformats.org/officeDocument/2006/relationships/hyperlink" Target="http://www.epilepsy.com/articles/ar_1063754930" TargetMode="External"/><Relationship Id="rId14" Type="http://schemas.openxmlformats.org/officeDocument/2006/relationships/hyperlink" Target="http://www.epilepsyfoundation.org/aboutepilepsy/relatedconditions/Depression/" TargetMode="External"/><Relationship Id="rId22" Type="http://schemas.openxmlformats.org/officeDocument/2006/relationships/hyperlink" Target="http://www.epilepsyfoundation.org/aboutepilepsy/Diagnosis/seizureprovokingtriggers.cfm"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mailto:jaime.sagona@gmail.com" TargetMode="External"/><Relationship Id="rId2" Type="http://schemas.openxmlformats.org/officeDocument/2006/relationships/hyperlink" Target="mailto:kimberley@ksolawfirm.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Epilepsy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Jaime </a:t>
            </a:r>
            <a:r>
              <a:rPr lang="en-US" dirty="0" err="1" smtClean="0"/>
              <a:t>Sagona</a:t>
            </a:r>
            <a:r>
              <a:rPr lang="en-US" smtClean="0"/>
              <a:t>, M.A.</a:t>
            </a:r>
            <a:r>
              <a:rPr lang="en-US" smtClean="0">
                <a:solidFill>
                  <a:schemeClr val="tx1"/>
                </a:solidFill>
              </a:rPr>
              <a:t> </a:t>
            </a:r>
            <a:endParaRPr lang="en-US" dirty="0" smtClean="0">
              <a:solidFill>
                <a:schemeClr val="tx1"/>
              </a:solidFill>
            </a:endParaRPr>
          </a:p>
          <a:p>
            <a:r>
              <a:rPr lang="en-US" dirty="0"/>
              <a:t>a</a:t>
            </a:r>
            <a:r>
              <a:rPr lang="en-US" dirty="0" smtClean="0"/>
              <a:t>nd</a:t>
            </a:r>
          </a:p>
          <a:p>
            <a:r>
              <a:rPr lang="en-US" dirty="0" smtClean="0"/>
              <a:t>Kimberley Spire-Oh, Esq.</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An aura is a distinctive feeling or some other indication that a seizure is about to occur.</a:t>
            </a:r>
          </a:p>
          <a:p>
            <a:pPr>
              <a:buNone/>
            </a:pPr>
            <a:endParaRPr lang="en-US" dirty="0" smtClean="0"/>
          </a:p>
          <a:p>
            <a:r>
              <a:rPr lang="en-US" dirty="0" smtClean="0"/>
              <a:t>Auras vary significantly between different people.</a:t>
            </a:r>
          </a:p>
          <a:p>
            <a:pPr>
              <a:buNone/>
            </a:pPr>
            <a:endParaRPr lang="en-US" dirty="0" smtClean="0"/>
          </a:p>
          <a:p>
            <a:r>
              <a:rPr lang="en-US" dirty="0" smtClean="0"/>
              <a:t>Not every person with epilepsy will experience an aura before a seizure.</a:t>
            </a:r>
          </a:p>
          <a:p>
            <a:pPr>
              <a:buNone/>
            </a:pPr>
            <a:endParaRPr lang="en-US" dirty="0" smtClean="0"/>
          </a:p>
        </p:txBody>
      </p:sp>
      <p:sp>
        <p:nvSpPr>
          <p:cNvPr id="2" name="Title 1"/>
          <p:cNvSpPr>
            <a:spLocks noGrp="1"/>
          </p:cNvSpPr>
          <p:nvPr>
            <p:ph type="title"/>
          </p:nvPr>
        </p:nvSpPr>
        <p:spPr/>
        <p:txBody>
          <a:bodyPr/>
          <a:lstStyle/>
          <a:p>
            <a:r>
              <a:rPr lang="en-US" dirty="0" smtClean="0"/>
              <a:t>Auras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There are over 40 different types of seizures.</a:t>
            </a:r>
          </a:p>
          <a:p>
            <a:pPr>
              <a:buNone/>
            </a:pPr>
            <a:endParaRPr lang="en-US" dirty="0" smtClean="0"/>
          </a:p>
          <a:p>
            <a:r>
              <a:rPr lang="en-US" dirty="0" smtClean="0"/>
              <a:t>Seizures are classified into two main types: </a:t>
            </a:r>
            <a:r>
              <a:rPr lang="en-US" b="1" dirty="0" smtClean="0"/>
              <a:t>generalized </a:t>
            </a:r>
            <a:r>
              <a:rPr lang="en-US" dirty="0" smtClean="0"/>
              <a:t>and </a:t>
            </a:r>
            <a:r>
              <a:rPr lang="en-US" b="1" dirty="0" smtClean="0"/>
              <a:t>partial </a:t>
            </a:r>
            <a:r>
              <a:rPr lang="en-US" dirty="0" smtClean="0"/>
              <a:t>(</a:t>
            </a:r>
            <a:r>
              <a:rPr lang="en-US" b="1" dirty="0" smtClean="0"/>
              <a:t>focal</a:t>
            </a:r>
            <a:r>
              <a:rPr lang="en-US" dirty="0" smtClean="0"/>
              <a:t>).</a:t>
            </a:r>
          </a:p>
          <a:p>
            <a:pPr>
              <a:buNone/>
            </a:pPr>
            <a:endParaRPr lang="en-US" dirty="0" smtClean="0"/>
          </a:p>
          <a:p>
            <a:r>
              <a:rPr lang="en-US" dirty="0" smtClean="0"/>
              <a:t>The difference between the two main seizure types is their location of origin.</a:t>
            </a:r>
          </a:p>
          <a:p>
            <a:pPr>
              <a:buNone/>
            </a:pPr>
            <a:endParaRPr lang="en-US" dirty="0" smtClean="0"/>
          </a:p>
          <a:p>
            <a:r>
              <a:rPr lang="en-US" dirty="0" smtClean="0"/>
              <a:t>Generalized seizures have an electrical discharge throughout the entire brain at the same time, whereas the discharge during partial seizures are isolated to one area.</a:t>
            </a:r>
          </a:p>
          <a:p>
            <a:pPr>
              <a:buNone/>
            </a:pP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Types of Seizures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Generalized seizures appear to start in all parts of the brain simultaneously and have no identifiable onset.</a:t>
            </a:r>
          </a:p>
          <a:p>
            <a:pPr>
              <a:buNone/>
            </a:pPr>
            <a:endParaRPr lang="en-US" dirty="0" smtClean="0"/>
          </a:p>
          <a:p>
            <a:r>
              <a:rPr lang="en-US" dirty="0" smtClean="0"/>
              <a:t>Many generalized seizures start and spread so quickly it is impossible to identify the source.</a:t>
            </a:r>
          </a:p>
          <a:p>
            <a:endParaRPr lang="en-US" dirty="0" smtClean="0"/>
          </a:p>
          <a:p>
            <a:pPr>
              <a:buNone/>
            </a:pPr>
            <a:r>
              <a:rPr lang="en-US" dirty="0" smtClean="0"/>
              <a:t> </a:t>
            </a:r>
          </a:p>
        </p:txBody>
      </p:sp>
      <p:sp>
        <p:nvSpPr>
          <p:cNvPr id="2" name="Title 1"/>
          <p:cNvSpPr>
            <a:spLocks noGrp="1"/>
          </p:cNvSpPr>
          <p:nvPr>
            <p:ph type="title"/>
          </p:nvPr>
        </p:nvSpPr>
        <p:spPr/>
        <p:txBody>
          <a:bodyPr/>
          <a:lstStyle/>
          <a:p>
            <a:r>
              <a:rPr lang="en-US" dirty="0" smtClean="0"/>
              <a:t>Generalized Seizures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Tonic seizures</a:t>
            </a:r>
          </a:p>
          <a:p>
            <a:pPr>
              <a:buNone/>
            </a:pPr>
            <a:endParaRPr lang="en-US" dirty="0" smtClean="0"/>
          </a:p>
          <a:p>
            <a:r>
              <a:rPr lang="en-US" dirty="0" err="1" smtClean="0"/>
              <a:t>Clonic</a:t>
            </a:r>
            <a:r>
              <a:rPr lang="en-US" dirty="0" smtClean="0"/>
              <a:t> seizures</a:t>
            </a:r>
          </a:p>
          <a:p>
            <a:pPr>
              <a:buNone/>
            </a:pPr>
            <a:endParaRPr lang="en-US" dirty="0" smtClean="0"/>
          </a:p>
          <a:p>
            <a:r>
              <a:rPr lang="en-US" dirty="0" smtClean="0"/>
              <a:t>Tonic-clonic seizures (formerly known as grand mal seizures)</a:t>
            </a:r>
          </a:p>
          <a:p>
            <a:pPr>
              <a:buNone/>
            </a:pPr>
            <a:endParaRPr lang="en-US" dirty="0" smtClean="0"/>
          </a:p>
          <a:p>
            <a:r>
              <a:rPr lang="en-US" dirty="0" smtClean="0"/>
              <a:t>Absence seizures (formerly known as petit mal seizures)</a:t>
            </a:r>
          </a:p>
          <a:p>
            <a:pPr>
              <a:buNone/>
            </a:pPr>
            <a:endParaRPr lang="en-US" dirty="0" smtClean="0"/>
          </a:p>
          <a:p>
            <a:r>
              <a:rPr lang="en-US" dirty="0" err="1" smtClean="0"/>
              <a:t>Myoclonic</a:t>
            </a:r>
            <a:r>
              <a:rPr lang="en-US" dirty="0" smtClean="0"/>
              <a:t> seizures</a:t>
            </a:r>
          </a:p>
          <a:p>
            <a:pPr>
              <a:buNone/>
            </a:pPr>
            <a:endParaRPr lang="en-US" dirty="0" smtClean="0"/>
          </a:p>
          <a:p>
            <a:r>
              <a:rPr lang="en-US" dirty="0" err="1" smtClean="0"/>
              <a:t>Atonic</a:t>
            </a:r>
            <a:r>
              <a:rPr lang="en-US" dirty="0" smtClean="0"/>
              <a:t> seizures</a:t>
            </a:r>
          </a:p>
          <a:p>
            <a:pPr>
              <a:buNone/>
            </a:pPr>
            <a:endParaRPr lang="en-US" sz="1176" dirty="0" smtClean="0"/>
          </a:p>
          <a:p>
            <a:pPr>
              <a:buNone/>
            </a:pPr>
            <a:endParaRPr lang="en-US" dirty="0"/>
          </a:p>
        </p:txBody>
      </p:sp>
      <p:sp>
        <p:nvSpPr>
          <p:cNvPr id="2" name="Title 1"/>
          <p:cNvSpPr>
            <a:spLocks noGrp="1"/>
          </p:cNvSpPr>
          <p:nvPr>
            <p:ph type="title"/>
          </p:nvPr>
        </p:nvSpPr>
        <p:spPr/>
        <p:txBody>
          <a:bodyPr>
            <a:normAutofit/>
          </a:bodyPr>
          <a:lstStyle/>
          <a:p>
            <a:r>
              <a:rPr lang="en-US" dirty="0" smtClean="0"/>
              <a:t>Types of Generalized Seizures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lnSpc>
                <a:spcPct val="220000"/>
              </a:lnSpc>
            </a:pPr>
            <a:r>
              <a:rPr lang="en-US" sz="6400" dirty="0" smtClean="0"/>
              <a:t>During a tonic seizure, the person’s muscles initially stiffen and they lose consciousness. The person’s eyes roll back into their head as their muscles contract and the back arches. As the chest muscles tighten, it may become harder for the person to breathe. The lips and face may take on a bluish hue, and the person may begin to make gargling noises.</a:t>
            </a:r>
          </a:p>
          <a:p>
            <a:pPr>
              <a:lnSpc>
                <a:spcPct val="220000"/>
              </a:lnSpc>
              <a:buNone/>
            </a:pPr>
            <a:endParaRPr lang="en-US" sz="6400" dirty="0" smtClean="0"/>
          </a:p>
          <a:p>
            <a:pPr>
              <a:lnSpc>
                <a:spcPct val="220000"/>
              </a:lnSpc>
            </a:pPr>
            <a:r>
              <a:rPr lang="en-US" sz="6400" dirty="0" smtClean="0"/>
              <a:t>Many observers have the misconception that the person is in danger of “swallowing their tongue,” so they attempt to put something in the person’s mouth.</a:t>
            </a:r>
          </a:p>
          <a:p>
            <a:pPr>
              <a:buNone/>
            </a:pPr>
            <a:endParaRPr lang="en-US" dirty="0" smtClean="0"/>
          </a:p>
          <a:p>
            <a:pPr>
              <a:buNone/>
            </a:pPr>
            <a:endParaRPr lang="en-US" dirty="0" smtClean="0"/>
          </a:p>
        </p:txBody>
      </p:sp>
      <p:sp>
        <p:nvSpPr>
          <p:cNvPr id="2" name="Title 1"/>
          <p:cNvSpPr>
            <a:spLocks noGrp="1"/>
          </p:cNvSpPr>
          <p:nvPr>
            <p:ph type="title"/>
          </p:nvPr>
        </p:nvSpPr>
        <p:spPr/>
        <p:txBody>
          <a:bodyPr/>
          <a:lstStyle/>
          <a:p>
            <a:r>
              <a:rPr lang="en-US" dirty="0" smtClean="0"/>
              <a:t>Tonic Seizures/ Tonic Phase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376672"/>
          </a:xfrm>
        </p:spPr>
        <p:txBody>
          <a:bodyPr>
            <a:normAutofit fontScale="32500" lnSpcReduction="20000"/>
          </a:bodyPr>
          <a:lstStyle/>
          <a:p>
            <a:pPr>
              <a:lnSpc>
                <a:spcPct val="220000"/>
              </a:lnSpc>
            </a:pPr>
            <a:r>
              <a:rPr lang="en-US" sz="5600" dirty="0" smtClean="0"/>
              <a:t>During a clonic seizure, a person’s muscles begin to spasm and jerk. The elbows, legs and head will flex, and then relax rapidly at first, but then the frequency of the spasms will gradually subside until they cease altogether.</a:t>
            </a:r>
          </a:p>
          <a:p>
            <a:pPr>
              <a:lnSpc>
                <a:spcPct val="220000"/>
              </a:lnSpc>
              <a:buNone/>
            </a:pPr>
            <a:endParaRPr lang="en-US" sz="5600" dirty="0" smtClean="0"/>
          </a:p>
          <a:p>
            <a:pPr>
              <a:lnSpc>
                <a:spcPct val="220000"/>
              </a:lnSpc>
            </a:pPr>
            <a:r>
              <a:rPr lang="en-US" sz="5600" dirty="0" smtClean="0"/>
              <a:t>It is common for a person to let out a deep sigh, after which normal breathing resumes.</a:t>
            </a:r>
          </a:p>
          <a:p>
            <a:pPr>
              <a:lnSpc>
                <a:spcPct val="220000"/>
              </a:lnSpc>
              <a:buNone/>
            </a:pPr>
            <a:endParaRPr lang="en-US" sz="56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sz="1176" dirty="0"/>
          </a:p>
        </p:txBody>
      </p:sp>
      <p:sp>
        <p:nvSpPr>
          <p:cNvPr id="2" name="Title 1"/>
          <p:cNvSpPr>
            <a:spLocks noGrp="1"/>
          </p:cNvSpPr>
          <p:nvPr>
            <p:ph type="title"/>
          </p:nvPr>
        </p:nvSpPr>
        <p:spPr/>
        <p:txBody>
          <a:bodyPr/>
          <a:lstStyle/>
          <a:p>
            <a:r>
              <a:rPr lang="en-US" dirty="0" smtClean="0"/>
              <a:t>Clonic Seizures/Clonic Phase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229600" cy="4525963"/>
          </a:xfrm>
        </p:spPr>
        <p:txBody>
          <a:bodyPr>
            <a:normAutofit fontScale="25000" lnSpcReduction="20000"/>
          </a:bodyPr>
          <a:lstStyle/>
          <a:p>
            <a:pPr>
              <a:buNone/>
            </a:pPr>
            <a:endParaRPr lang="en-US" dirty="0" smtClean="0"/>
          </a:p>
          <a:p>
            <a:pPr>
              <a:lnSpc>
                <a:spcPct val="220000"/>
              </a:lnSpc>
            </a:pPr>
            <a:r>
              <a:rPr lang="en-US" sz="5600" dirty="0" smtClean="0"/>
              <a:t>A tonic-</a:t>
            </a:r>
            <a:r>
              <a:rPr lang="en-US" sz="5600" dirty="0" err="1" smtClean="0"/>
              <a:t>clonic</a:t>
            </a:r>
            <a:r>
              <a:rPr lang="en-US" sz="5600" dirty="0" smtClean="0"/>
              <a:t> seizure is a phase of a tonic seizure followed by a phase of a </a:t>
            </a:r>
            <a:r>
              <a:rPr lang="en-US" sz="5600" dirty="0" err="1" smtClean="0"/>
              <a:t>clonic</a:t>
            </a:r>
            <a:r>
              <a:rPr lang="en-US" sz="5600" dirty="0" smtClean="0"/>
              <a:t> seizure.</a:t>
            </a:r>
          </a:p>
          <a:p>
            <a:pPr>
              <a:lnSpc>
                <a:spcPct val="220000"/>
              </a:lnSpc>
            </a:pPr>
            <a:endParaRPr lang="en-US" sz="5600" dirty="0" smtClean="0"/>
          </a:p>
          <a:p>
            <a:pPr>
              <a:lnSpc>
                <a:spcPct val="220000"/>
              </a:lnSpc>
            </a:pPr>
            <a:r>
              <a:rPr lang="en-US" sz="5600" dirty="0" smtClean="0"/>
              <a:t>After a person transitions from the tonic to the </a:t>
            </a:r>
            <a:r>
              <a:rPr lang="en-US" sz="5600" dirty="0" err="1" smtClean="0"/>
              <a:t>clonic</a:t>
            </a:r>
            <a:r>
              <a:rPr lang="en-US" sz="5600" dirty="0" smtClean="0"/>
              <a:t> phase and to the post-seizure period, they’ll likely remain unconscious for a few minutes or more, depending on the severity of the seizure.</a:t>
            </a:r>
          </a:p>
          <a:p>
            <a:pPr>
              <a:lnSpc>
                <a:spcPct val="220000"/>
              </a:lnSpc>
            </a:pPr>
            <a:endParaRPr lang="en-US" sz="5600" dirty="0" smtClean="0"/>
          </a:p>
          <a:p>
            <a:pPr>
              <a:lnSpc>
                <a:spcPct val="220000"/>
              </a:lnSpc>
            </a:pPr>
            <a:r>
              <a:rPr lang="en-US" sz="5600" dirty="0" smtClean="0"/>
              <a:t>During this time, the brain is extremely active trying to stop the cells from firing to bring the seizure under control.</a:t>
            </a:r>
          </a:p>
          <a:p>
            <a:endParaRPr lang="en-US" dirty="0"/>
          </a:p>
        </p:txBody>
      </p:sp>
      <p:sp>
        <p:nvSpPr>
          <p:cNvPr id="2" name="Title 1"/>
          <p:cNvSpPr>
            <a:spLocks noGrp="1"/>
          </p:cNvSpPr>
          <p:nvPr>
            <p:ph type="title"/>
          </p:nvPr>
        </p:nvSpPr>
        <p:spPr/>
        <p:txBody>
          <a:bodyPr/>
          <a:lstStyle/>
          <a:p>
            <a:r>
              <a:rPr lang="en-US" dirty="0" smtClean="0"/>
              <a:t>Tonic-Clonic Seizures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lnSpc>
                <a:spcPct val="220000"/>
              </a:lnSpc>
            </a:pPr>
            <a:r>
              <a:rPr lang="en-US" dirty="0" smtClean="0"/>
              <a:t>An absence seizure is a very uncommon seizure that begins suddenly and occurs without any warning signs.</a:t>
            </a:r>
          </a:p>
          <a:p>
            <a:pPr>
              <a:lnSpc>
                <a:spcPct val="220000"/>
              </a:lnSpc>
              <a:buNone/>
            </a:pPr>
            <a:endParaRPr lang="en-US" dirty="0" smtClean="0"/>
          </a:p>
          <a:p>
            <a:pPr>
              <a:lnSpc>
                <a:spcPct val="220000"/>
              </a:lnSpc>
            </a:pPr>
            <a:r>
              <a:rPr lang="en-US" dirty="0" smtClean="0"/>
              <a:t>People experiencing absence seizures typically appear to stare without moving.</a:t>
            </a:r>
          </a:p>
          <a:p>
            <a:pPr>
              <a:lnSpc>
                <a:spcPct val="220000"/>
              </a:lnSpc>
              <a:buNone/>
            </a:pPr>
            <a:r>
              <a:rPr lang="en-US" dirty="0" smtClean="0"/>
              <a:t> </a:t>
            </a:r>
          </a:p>
          <a:p>
            <a:pPr>
              <a:lnSpc>
                <a:spcPct val="220000"/>
              </a:lnSpc>
            </a:pPr>
            <a:r>
              <a:rPr lang="en-US" dirty="0" smtClean="0"/>
              <a:t>Usually lasting less than 15 seconds, absence seizures can occur many times a day and may be mistaken for </a:t>
            </a:r>
            <a:r>
              <a:rPr lang="en-US" dirty="0" smtClean="0"/>
              <a:t>daydreaming</a:t>
            </a:r>
            <a:r>
              <a:rPr lang="en-US" dirty="0" smtClean="0"/>
              <a:t>.</a:t>
            </a:r>
          </a:p>
          <a:p>
            <a:pPr>
              <a:lnSpc>
                <a:spcPct val="220000"/>
              </a:lnSpc>
              <a:buNone/>
            </a:pPr>
            <a:endParaRPr lang="en-US" dirty="0" smtClean="0"/>
          </a:p>
          <a:p>
            <a:pPr>
              <a:lnSpc>
                <a:spcPct val="220000"/>
              </a:lnSpc>
            </a:pPr>
            <a:r>
              <a:rPr lang="en-US" dirty="0" smtClean="0"/>
              <a:t>While the people may not remember what happened during the seizure, they’ll typically return to alertness as soon as the seizure is finished.</a:t>
            </a:r>
          </a:p>
        </p:txBody>
      </p:sp>
      <p:sp>
        <p:nvSpPr>
          <p:cNvPr id="2" name="Title 1"/>
          <p:cNvSpPr>
            <a:spLocks noGrp="1"/>
          </p:cNvSpPr>
          <p:nvPr>
            <p:ph type="title"/>
          </p:nvPr>
        </p:nvSpPr>
        <p:spPr/>
        <p:txBody>
          <a:bodyPr/>
          <a:lstStyle/>
          <a:p>
            <a:r>
              <a:rPr lang="en-US" dirty="0" smtClean="0"/>
              <a:t>Absence Seizures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25000" lnSpcReduction="20000"/>
          </a:bodyPr>
          <a:lstStyle/>
          <a:p>
            <a:pPr>
              <a:lnSpc>
                <a:spcPct val="220000"/>
              </a:lnSpc>
            </a:pPr>
            <a:r>
              <a:rPr lang="en-US" sz="5600" dirty="0" err="1" smtClean="0"/>
              <a:t>Myoclonic</a:t>
            </a:r>
            <a:r>
              <a:rPr lang="en-US" sz="5600" dirty="0" smtClean="0"/>
              <a:t> seizures result in an increase in muscle tone.</a:t>
            </a:r>
          </a:p>
          <a:p>
            <a:pPr>
              <a:lnSpc>
                <a:spcPct val="220000"/>
              </a:lnSpc>
              <a:buNone/>
            </a:pPr>
            <a:endParaRPr lang="en-US" sz="5600" dirty="0" smtClean="0"/>
          </a:p>
          <a:p>
            <a:pPr>
              <a:lnSpc>
                <a:spcPct val="220000"/>
              </a:lnSpc>
            </a:pPr>
            <a:r>
              <a:rPr lang="en-US" sz="5600" dirty="0" smtClean="0"/>
              <a:t>Patients having </a:t>
            </a:r>
            <a:r>
              <a:rPr lang="en-US" sz="5600" dirty="0" err="1" smtClean="0"/>
              <a:t>myoclonic</a:t>
            </a:r>
            <a:r>
              <a:rPr lang="en-US" sz="5600" dirty="0" smtClean="0"/>
              <a:t> seizures typically react as if hit from a single jolt of electricity.</a:t>
            </a:r>
          </a:p>
          <a:p>
            <a:pPr>
              <a:lnSpc>
                <a:spcPct val="220000"/>
              </a:lnSpc>
              <a:buNone/>
            </a:pPr>
            <a:endParaRPr lang="en-US" sz="5600" dirty="0" smtClean="0"/>
          </a:p>
          <a:p>
            <a:pPr>
              <a:lnSpc>
                <a:spcPct val="220000"/>
              </a:lnSpc>
            </a:pPr>
            <a:r>
              <a:rPr lang="en-US" sz="5600" dirty="0" smtClean="0"/>
              <a:t>Any part of the body may stiffen, giving a rapid jerking motion.</a:t>
            </a:r>
          </a:p>
          <a:p>
            <a:pPr>
              <a:lnSpc>
                <a:spcPct val="220000"/>
              </a:lnSpc>
              <a:buNone/>
            </a:pPr>
            <a:endParaRPr lang="en-US" sz="5600" dirty="0" smtClean="0"/>
          </a:p>
          <a:p>
            <a:pPr>
              <a:lnSpc>
                <a:spcPct val="220000"/>
              </a:lnSpc>
            </a:pPr>
            <a:r>
              <a:rPr lang="en-US" sz="5600" dirty="0" smtClean="0"/>
              <a:t>The area of the brain stem responsible for increasing and decreasing muscle tone are close together- meaning </a:t>
            </a:r>
            <a:r>
              <a:rPr lang="en-US" sz="5600" dirty="0" err="1" smtClean="0"/>
              <a:t>atonic</a:t>
            </a:r>
            <a:r>
              <a:rPr lang="en-US" sz="5600" dirty="0" smtClean="0"/>
              <a:t> and </a:t>
            </a:r>
            <a:r>
              <a:rPr lang="en-US" sz="5600" dirty="0" err="1" smtClean="0"/>
              <a:t>myoclonic</a:t>
            </a:r>
            <a:r>
              <a:rPr lang="en-US" sz="5600" dirty="0" smtClean="0"/>
              <a:t> seizures probably begin in the same place.</a:t>
            </a:r>
          </a:p>
          <a:p>
            <a:pPr>
              <a:lnSpc>
                <a:spcPct val="220000"/>
              </a:lnSpc>
              <a:buNone/>
            </a:pPr>
            <a:endParaRPr lang="en-US" dirty="0" smtClean="0"/>
          </a:p>
          <a:p>
            <a:pPr>
              <a:buNone/>
            </a:pPr>
            <a:endParaRPr lang="en-US" sz="2105" dirty="0" smtClean="0"/>
          </a:p>
        </p:txBody>
      </p:sp>
      <p:sp>
        <p:nvSpPr>
          <p:cNvPr id="2" name="Title 1"/>
          <p:cNvSpPr>
            <a:spLocks noGrp="1"/>
          </p:cNvSpPr>
          <p:nvPr>
            <p:ph type="title"/>
          </p:nvPr>
        </p:nvSpPr>
        <p:spPr/>
        <p:txBody>
          <a:bodyPr/>
          <a:lstStyle/>
          <a:p>
            <a:r>
              <a:rPr lang="en-US" dirty="0" err="1" smtClean="0"/>
              <a:t>Myoclonic</a:t>
            </a:r>
            <a:r>
              <a:rPr lang="en-US" dirty="0" smtClean="0"/>
              <a:t> Seizures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200000"/>
              </a:lnSpc>
            </a:pPr>
            <a:r>
              <a:rPr lang="en-US" dirty="0" smtClean="0"/>
              <a:t>Also known as drop attacks or drop seizures.</a:t>
            </a:r>
          </a:p>
          <a:p>
            <a:pPr>
              <a:lnSpc>
                <a:spcPct val="200000"/>
              </a:lnSpc>
              <a:buNone/>
            </a:pPr>
            <a:endParaRPr lang="en-US" dirty="0" smtClean="0"/>
          </a:p>
          <a:p>
            <a:pPr>
              <a:lnSpc>
                <a:spcPct val="200000"/>
              </a:lnSpc>
            </a:pPr>
            <a:r>
              <a:rPr lang="en-US" dirty="0" smtClean="0"/>
              <a:t>Atonic seizures cause the muscles to go limp.</a:t>
            </a:r>
          </a:p>
          <a:p>
            <a:pPr>
              <a:lnSpc>
                <a:spcPct val="200000"/>
              </a:lnSpc>
              <a:buNone/>
            </a:pPr>
            <a:endParaRPr lang="en-US" dirty="0" smtClean="0"/>
          </a:p>
          <a:p>
            <a:pPr>
              <a:lnSpc>
                <a:spcPct val="200000"/>
              </a:lnSpc>
            </a:pPr>
            <a:r>
              <a:rPr lang="en-US" dirty="0" smtClean="0"/>
              <a:t>The patient’s body may slump or crumple to the ground, possibly causing injury.</a:t>
            </a:r>
          </a:p>
          <a:p>
            <a:pPr>
              <a:buNone/>
            </a:pPr>
            <a:endParaRPr lang="en-US" sz="1081" dirty="0" smtClean="0"/>
          </a:p>
          <a:p>
            <a:endParaRPr lang="en-US" sz="1081" dirty="0" smtClean="0"/>
          </a:p>
          <a:p>
            <a:endParaRPr lang="en-US" sz="1081" dirty="0" smtClean="0"/>
          </a:p>
          <a:p>
            <a:pPr>
              <a:buNone/>
            </a:pPr>
            <a:endParaRPr lang="en-US" sz="1081" dirty="0" smtClean="0"/>
          </a:p>
          <a:p>
            <a:pPr>
              <a:buNone/>
            </a:pPr>
            <a:endParaRPr lang="en-US" sz="1081" dirty="0" smtClean="0"/>
          </a:p>
          <a:p>
            <a:pPr>
              <a:buNone/>
            </a:pPr>
            <a:endParaRPr lang="en-US" sz="1081" dirty="0" smtClean="0"/>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Atonic Seizures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 person who has epilepsy</a:t>
            </a:r>
          </a:p>
          <a:p>
            <a:r>
              <a:rPr lang="en-US" dirty="0" smtClean="0"/>
              <a:t>People with seizure disorders</a:t>
            </a:r>
          </a:p>
          <a:p>
            <a:pPr marL="0" indent="0">
              <a:buNone/>
            </a:pPr>
            <a:endParaRPr lang="en-US" dirty="0" smtClean="0"/>
          </a:p>
          <a:p>
            <a:pPr marL="0" indent="0">
              <a:buNone/>
            </a:pPr>
            <a:r>
              <a:rPr lang="en-US" dirty="0" smtClean="0"/>
              <a:t>NOT</a:t>
            </a:r>
          </a:p>
          <a:p>
            <a:r>
              <a:rPr lang="en-US" dirty="0" smtClean="0"/>
              <a:t>An epileptic</a:t>
            </a:r>
          </a:p>
          <a:p>
            <a:r>
              <a:rPr lang="en-US" dirty="0" smtClean="0"/>
              <a:t>A victim of </a:t>
            </a:r>
            <a:r>
              <a:rPr lang="en-US" dirty="0" smtClean="0"/>
              <a:t>epilepsy</a:t>
            </a:r>
          </a:p>
          <a:p>
            <a:r>
              <a:rPr lang="en-US" dirty="0" smtClean="0"/>
              <a:t>An epilepsy sufferer</a:t>
            </a:r>
            <a:endParaRPr lang="en-US" dirty="0" smtClean="0"/>
          </a:p>
        </p:txBody>
      </p:sp>
      <p:sp>
        <p:nvSpPr>
          <p:cNvPr id="2" name="Title 1"/>
          <p:cNvSpPr>
            <a:spLocks noGrp="1"/>
          </p:cNvSpPr>
          <p:nvPr>
            <p:ph type="title"/>
          </p:nvPr>
        </p:nvSpPr>
        <p:spPr/>
        <p:txBody>
          <a:bodyPr>
            <a:normAutofit fontScale="90000"/>
          </a:bodyPr>
          <a:lstStyle/>
          <a:p>
            <a:r>
              <a:rPr lang="en-US" dirty="0" smtClean="0"/>
              <a:t>Person First Language for Epilepsy</a:t>
            </a:r>
            <a:endParaRPr lang="en-US" dirty="0"/>
          </a:p>
        </p:txBody>
      </p:sp>
      <p:pic>
        <p:nvPicPr>
          <p:cNvPr id="4" name="Picture 3" descr="People First.jpeg"/>
          <p:cNvPicPr>
            <a:picLocks noChangeAspect="1"/>
          </p:cNvPicPr>
          <p:nvPr/>
        </p:nvPicPr>
        <p:blipFill>
          <a:blip r:embed="rId2"/>
          <a:stretch>
            <a:fillRect/>
          </a:stretch>
        </p:blipFill>
        <p:spPr>
          <a:xfrm>
            <a:off x="5486400" y="3700463"/>
            <a:ext cx="3048000" cy="24257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200000"/>
              </a:lnSpc>
            </a:pPr>
            <a:r>
              <a:rPr lang="en-US" dirty="0" smtClean="0"/>
              <a:t>Partial (focal) seizures refer to seizures beginning in one area of the brain.</a:t>
            </a:r>
          </a:p>
          <a:p>
            <a:pPr>
              <a:lnSpc>
                <a:spcPct val="200000"/>
              </a:lnSpc>
              <a:buNone/>
            </a:pPr>
            <a:endParaRPr lang="en-US" dirty="0" smtClean="0"/>
          </a:p>
          <a:p>
            <a:pPr>
              <a:lnSpc>
                <a:spcPct val="200000"/>
              </a:lnSpc>
            </a:pPr>
            <a:r>
              <a:rPr lang="en-US" dirty="0" smtClean="0"/>
              <a:t>By observing which area of the body is affected by the seizure, doctors can identify where in the brain the seizure occurred.</a:t>
            </a:r>
          </a:p>
          <a:p>
            <a:pPr>
              <a:lnSpc>
                <a:spcPct val="200000"/>
              </a:lnSpc>
              <a:buNone/>
            </a:pPr>
            <a:endParaRPr lang="en-US" dirty="0" smtClean="0"/>
          </a:p>
          <a:p>
            <a:pPr>
              <a:buNone/>
            </a:pPr>
            <a:endParaRPr lang="en-US" dirty="0" smtClean="0"/>
          </a:p>
        </p:txBody>
      </p:sp>
      <p:sp>
        <p:nvSpPr>
          <p:cNvPr id="2" name="Title 1"/>
          <p:cNvSpPr>
            <a:spLocks noGrp="1"/>
          </p:cNvSpPr>
          <p:nvPr>
            <p:ph type="title"/>
          </p:nvPr>
        </p:nvSpPr>
        <p:spPr/>
        <p:txBody>
          <a:bodyPr/>
          <a:lstStyle/>
          <a:p>
            <a:r>
              <a:rPr lang="en-US" dirty="0" smtClean="0"/>
              <a:t>Partial (Focal) Seizures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There are two types of partial seizures: complex partial seizures and simple partial seizures.</a:t>
            </a:r>
          </a:p>
          <a:p>
            <a:pPr>
              <a:buNone/>
            </a:pPr>
            <a:r>
              <a:rPr lang="en-US" dirty="0" smtClean="0"/>
              <a:t> </a:t>
            </a:r>
          </a:p>
          <a:p>
            <a:r>
              <a:rPr lang="en-US" dirty="0" smtClean="0"/>
              <a:t>The difference between the two types is that consciousness is impaired or lost during a complex partial seizure, and consciousness is retained during a simple partial seizure.</a:t>
            </a:r>
          </a:p>
          <a:p>
            <a:endParaRPr lang="en-US" dirty="0" smtClean="0"/>
          </a:p>
          <a:p>
            <a:endParaRPr lang="en-US" dirty="0" smtClean="0"/>
          </a:p>
        </p:txBody>
      </p:sp>
      <p:sp>
        <p:nvSpPr>
          <p:cNvPr id="2" name="Title 1"/>
          <p:cNvSpPr>
            <a:spLocks noGrp="1"/>
          </p:cNvSpPr>
          <p:nvPr>
            <p:ph type="title"/>
          </p:nvPr>
        </p:nvSpPr>
        <p:spPr/>
        <p:txBody>
          <a:bodyPr/>
          <a:lstStyle/>
          <a:p>
            <a:r>
              <a:rPr lang="en-US" dirty="0" smtClean="0"/>
              <a:t>Types of Partial Seizures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Last 1 to 2 minutes</a:t>
            </a:r>
          </a:p>
          <a:p>
            <a:pPr>
              <a:buNone/>
            </a:pPr>
            <a:endParaRPr lang="en-US" dirty="0" smtClean="0"/>
          </a:p>
          <a:p>
            <a:r>
              <a:rPr lang="en-US" dirty="0" smtClean="0"/>
              <a:t>May have an aura</a:t>
            </a:r>
          </a:p>
          <a:p>
            <a:pPr>
              <a:buNone/>
            </a:pPr>
            <a:endParaRPr lang="en-US" dirty="0" smtClean="0"/>
          </a:p>
          <a:p>
            <a:r>
              <a:rPr lang="en-US" dirty="0" smtClean="0"/>
              <a:t>Automatisms (such as lip smacking, picking at clothes, fumbling)</a:t>
            </a:r>
          </a:p>
          <a:p>
            <a:r>
              <a:rPr lang="en-US" dirty="0" smtClean="0"/>
              <a:t>Unaware of environment</a:t>
            </a:r>
          </a:p>
          <a:p>
            <a:pPr>
              <a:buNone/>
            </a:pPr>
            <a:endParaRPr lang="en-US" dirty="0" smtClean="0"/>
          </a:p>
          <a:p>
            <a:r>
              <a:rPr lang="en-US" dirty="0" smtClean="0"/>
              <a:t>May wander</a:t>
            </a:r>
          </a:p>
          <a:p>
            <a:pPr>
              <a:buNone/>
            </a:pPr>
            <a:endParaRPr lang="en-US" dirty="0" smtClean="0"/>
          </a:p>
          <a:p>
            <a:r>
              <a:rPr lang="en-US" dirty="0" smtClean="0"/>
              <a:t>May have amnesia of seizure events</a:t>
            </a:r>
          </a:p>
          <a:p>
            <a:pPr>
              <a:buNone/>
            </a:pPr>
            <a:endParaRPr lang="en-US" dirty="0" smtClean="0"/>
          </a:p>
          <a:p>
            <a:r>
              <a:rPr lang="en-US" dirty="0" smtClean="0"/>
              <a:t>Mild to moderate confusion during</a:t>
            </a:r>
          </a:p>
          <a:p>
            <a:pPr>
              <a:buNone/>
            </a:pPr>
            <a:endParaRPr lang="en-US" dirty="0" smtClean="0"/>
          </a:p>
          <a:p>
            <a:r>
              <a:rPr lang="en-US" dirty="0" smtClean="0"/>
              <a:t>Sleepy afterward</a:t>
            </a:r>
          </a:p>
          <a:p>
            <a:endParaRPr lang="en-US" dirty="0"/>
          </a:p>
        </p:txBody>
      </p:sp>
      <p:sp>
        <p:nvSpPr>
          <p:cNvPr id="2" name="Title 1"/>
          <p:cNvSpPr>
            <a:spLocks noGrp="1"/>
          </p:cNvSpPr>
          <p:nvPr>
            <p:ph type="title"/>
          </p:nvPr>
        </p:nvSpPr>
        <p:spPr/>
        <p:txBody>
          <a:bodyPr>
            <a:normAutofit fontScale="90000"/>
          </a:bodyPr>
          <a:lstStyle/>
          <a:p>
            <a:r>
              <a:rPr lang="en-US" dirty="0" smtClean="0"/>
              <a:t>Possible Symptoms of</a:t>
            </a:r>
            <a:br>
              <a:rPr lang="en-US" dirty="0" smtClean="0"/>
            </a:br>
            <a:r>
              <a:rPr lang="en-US" dirty="0" smtClean="0"/>
              <a:t> Complex Partial Seizures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Seizure occurs in one area of the brain. May spread to other areas.</a:t>
            </a:r>
          </a:p>
          <a:p>
            <a:pPr>
              <a:buNone/>
            </a:pPr>
            <a:endParaRPr lang="en-US" dirty="0" smtClean="0"/>
          </a:p>
          <a:p>
            <a:r>
              <a:rPr lang="en-US" dirty="0" smtClean="0"/>
              <a:t>Consciousness is not lost during a simple partial seizure.</a:t>
            </a:r>
          </a:p>
          <a:p>
            <a:pPr>
              <a:buNone/>
            </a:pPr>
            <a:endParaRPr lang="en-US" dirty="0" smtClean="0"/>
          </a:p>
          <a:p>
            <a:r>
              <a:rPr lang="en-US" dirty="0" smtClean="0"/>
              <a:t>Doctors typically organize them into four areas, depending on the location in the brain and parts of body affected.</a:t>
            </a:r>
          </a:p>
          <a:p>
            <a:pPr>
              <a:buNone/>
            </a:pPr>
            <a:endParaRPr lang="en-US" dirty="0" smtClean="0"/>
          </a:p>
          <a:p>
            <a:r>
              <a:rPr lang="en-US" dirty="0" smtClean="0"/>
              <a:t>Motor, Sensory, Autonomic, Psychic</a:t>
            </a:r>
          </a:p>
          <a:p>
            <a:endParaRPr lang="en-US" dirty="0" smtClean="0"/>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Simple Partial Seizures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200000"/>
              </a:lnSpc>
            </a:pPr>
            <a:r>
              <a:rPr lang="en-US" dirty="0" smtClean="0"/>
              <a:t>A simple partial seizure with motor symptoms will affect muscle activity, causing jerking movements of the foot, face, arm, or other part of the body. </a:t>
            </a:r>
          </a:p>
          <a:p>
            <a:endParaRPr lang="en-US" dirty="0"/>
          </a:p>
        </p:txBody>
      </p:sp>
      <p:sp>
        <p:nvSpPr>
          <p:cNvPr id="2" name="Title 1"/>
          <p:cNvSpPr>
            <a:spLocks noGrp="1"/>
          </p:cNvSpPr>
          <p:nvPr>
            <p:ph type="title"/>
          </p:nvPr>
        </p:nvSpPr>
        <p:spPr/>
        <p:txBody>
          <a:bodyPr/>
          <a:lstStyle/>
          <a:p>
            <a:r>
              <a:rPr lang="en-US" dirty="0" smtClean="0"/>
              <a:t> Motor Simple Partial Seizures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200000"/>
              </a:lnSpc>
            </a:pPr>
            <a:r>
              <a:rPr lang="en-US" dirty="0" smtClean="0"/>
              <a:t>A simple partial seizure with sensory symptoms affect the senses.</a:t>
            </a:r>
          </a:p>
          <a:p>
            <a:pPr>
              <a:lnSpc>
                <a:spcPct val="200000"/>
              </a:lnSpc>
              <a:buNone/>
            </a:pPr>
            <a:r>
              <a:rPr lang="en-US" dirty="0" smtClean="0"/>
              <a:t> </a:t>
            </a:r>
          </a:p>
          <a:p>
            <a:pPr>
              <a:lnSpc>
                <a:spcPct val="200000"/>
              </a:lnSpc>
            </a:pPr>
            <a:r>
              <a:rPr lang="en-US" dirty="0" smtClean="0"/>
              <a:t>For example: hearing, seeing, feeling, tasting, smelling things that are not there. Possible hallucinations, and other distortions.</a:t>
            </a:r>
          </a:p>
          <a:p>
            <a:endParaRPr lang="en-US" dirty="0"/>
          </a:p>
        </p:txBody>
      </p:sp>
      <p:sp>
        <p:nvSpPr>
          <p:cNvPr id="2" name="Title 1"/>
          <p:cNvSpPr>
            <a:spLocks noGrp="1"/>
          </p:cNvSpPr>
          <p:nvPr>
            <p:ph type="title"/>
          </p:nvPr>
        </p:nvSpPr>
        <p:spPr/>
        <p:txBody>
          <a:bodyPr/>
          <a:lstStyle/>
          <a:p>
            <a:r>
              <a:rPr lang="en-US" dirty="0" smtClean="0"/>
              <a:t>Sensory Simple Partial Seizure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200000"/>
              </a:lnSpc>
            </a:pPr>
            <a:r>
              <a:rPr lang="en-US" dirty="0" smtClean="0"/>
              <a:t>A simple partial seizure with autonomic symptoms affects the part of the brain responsible for involuntary functions.</a:t>
            </a:r>
          </a:p>
          <a:p>
            <a:pPr>
              <a:lnSpc>
                <a:spcPct val="200000"/>
              </a:lnSpc>
              <a:buNone/>
            </a:pPr>
            <a:endParaRPr lang="en-US" dirty="0" smtClean="0"/>
          </a:p>
          <a:p>
            <a:pPr>
              <a:lnSpc>
                <a:spcPct val="200000"/>
              </a:lnSpc>
            </a:pPr>
            <a:r>
              <a:rPr lang="en-US" dirty="0" smtClean="0"/>
              <a:t> It may cause changes in blood pressure, heart rhythm, bowel function, etc.</a:t>
            </a:r>
          </a:p>
          <a:p>
            <a:endParaRPr lang="en-US" dirty="0"/>
          </a:p>
        </p:txBody>
      </p:sp>
      <p:sp>
        <p:nvSpPr>
          <p:cNvPr id="2" name="Title 1"/>
          <p:cNvSpPr>
            <a:spLocks noGrp="1"/>
          </p:cNvSpPr>
          <p:nvPr>
            <p:ph type="title"/>
          </p:nvPr>
        </p:nvSpPr>
        <p:spPr/>
        <p:txBody>
          <a:bodyPr>
            <a:normAutofit fontScale="90000"/>
          </a:bodyPr>
          <a:lstStyle/>
          <a:p>
            <a:r>
              <a:rPr lang="en-US" dirty="0" smtClean="0"/>
              <a:t>Autonomic Simple Partial Seizure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200000"/>
              </a:lnSpc>
            </a:pPr>
            <a:r>
              <a:rPr lang="en-US" dirty="0" smtClean="0"/>
              <a:t>A simple partial seizure with psychic symptoms affects parts of the brain that trigger emotions or previous experiences.</a:t>
            </a:r>
          </a:p>
          <a:p>
            <a:pPr>
              <a:lnSpc>
                <a:spcPct val="200000"/>
              </a:lnSpc>
              <a:buNone/>
            </a:pPr>
            <a:endParaRPr lang="en-US" dirty="0" smtClean="0"/>
          </a:p>
          <a:p>
            <a:pPr>
              <a:lnSpc>
                <a:spcPct val="200000"/>
              </a:lnSpc>
            </a:pPr>
            <a:r>
              <a:rPr lang="en-US" dirty="0" smtClean="0"/>
              <a:t>It may cause feelings of fear, anxiety, joy, déjà vu, </a:t>
            </a:r>
            <a:r>
              <a:rPr lang="en-US" dirty="0" err="1" smtClean="0"/>
              <a:t>jamais</a:t>
            </a:r>
            <a:r>
              <a:rPr lang="en-US" dirty="0" smtClean="0"/>
              <a:t> vu, etc</a:t>
            </a:r>
          </a:p>
          <a:p>
            <a:endParaRPr lang="en-US" dirty="0"/>
          </a:p>
        </p:txBody>
      </p:sp>
      <p:sp>
        <p:nvSpPr>
          <p:cNvPr id="2" name="Title 1"/>
          <p:cNvSpPr>
            <a:spLocks noGrp="1"/>
          </p:cNvSpPr>
          <p:nvPr>
            <p:ph type="title"/>
          </p:nvPr>
        </p:nvSpPr>
        <p:spPr/>
        <p:txBody>
          <a:bodyPr/>
          <a:lstStyle/>
          <a:p>
            <a:r>
              <a:rPr lang="en-US" dirty="0" smtClean="0"/>
              <a:t>Psychic Simple Partial Seizure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People can have more than one seizure type.</a:t>
            </a:r>
          </a:p>
          <a:p>
            <a:pPr>
              <a:buNone/>
            </a:pPr>
            <a:endParaRPr lang="en-US" dirty="0" smtClean="0"/>
          </a:p>
          <a:p>
            <a:r>
              <a:rPr lang="en-US" dirty="0" smtClean="0"/>
              <a:t>The type of seizures that people can have can also change. This is called morphing.</a:t>
            </a:r>
          </a:p>
          <a:p>
            <a:pPr>
              <a:buNone/>
            </a:pPr>
            <a:endParaRPr lang="en-US" dirty="0" smtClean="0"/>
          </a:p>
          <a:p>
            <a:r>
              <a:rPr lang="en-US" dirty="0" smtClean="0"/>
              <a:t>Examples: partial to generalized, generalized to partial (rare), two types of partial, two types of generalized, etc.</a:t>
            </a:r>
          </a:p>
          <a:p>
            <a:endParaRPr lang="en-US" dirty="0" smtClean="0">
              <a:hlinkClick r:id="rId2"/>
            </a:endParaRPr>
          </a:p>
          <a:p>
            <a:pPr>
              <a:buNone/>
            </a:pPr>
            <a:endParaRPr lang="en-US" dirty="0"/>
          </a:p>
        </p:txBody>
      </p:sp>
      <p:sp>
        <p:nvSpPr>
          <p:cNvPr id="2" name="Title 1"/>
          <p:cNvSpPr>
            <a:spLocks noGrp="1"/>
          </p:cNvSpPr>
          <p:nvPr>
            <p:ph type="title"/>
          </p:nvPr>
        </p:nvSpPr>
        <p:spPr/>
        <p:txBody>
          <a:bodyPr>
            <a:normAutofit fontScale="90000"/>
          </a:bodyPr>
          <a:lstStyle/>
          <a:p>
            <a:r>
              <a:rPr lang="en-US" dirty="0" smtClean="0"/>
              <a:t>Multi-Seizure Types &amp; Morphing</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Reflex Epilepsies are a group of epilepsies in which seizures are brought on by a certain stimulus.</a:t>
            </a:r>
          </a:p>
          <a:p>
            <a:pPr>
              <a:buNone/>
            </a:pPr>
            <a:endParaRPr lang="en-US" dirty="0" smtClean="0"/>
          </a:p>
          <a:p>
            <a:r>
              <a:rPr lang="en-US" dirty="0" smtClean="0"/>
              <a:t>A stimulus could be a sound, type of light, an action (like reading), or even thinking about a topic.</a:t>
            </a:r>
          </a:p>
          <a:p>
            <a:pPr>
              <a:buNone/>
            </a:pPr>
            <a:endParaRPr lang="en-US" dirty="0" smtClean="0"/>
          </a:p>
          <a:p>
            <a:r>
              <a:rPr lang="en-US" dirty="0" smtClean="0"/>
              <a:t>Example: Photosensitive epilepsy</a:t>
            </a:r>
          </a:p>
          <a:p>
            <a:pPr>
              <a:buNone/>
            </a:pPr>
            <a:endParaRPr lang="en-US" dirty="0"/>
          </a:p>
        </p:txBody>
      </p:sp>
      <p:sp>
        <p:nvSpPr>
          <p:cNvPr id="2" name="Title 1"/>
          <p:cNvSpPr>
            <a:spLocks noGrp="1"/>
          </p:cNvSpPr>
          <p:nvPr>
            <p:ph type="title"/>
          </p:nvPr>
        </p:nvSpPr>
        <p:spPr/>
        <p:txBody>
          <a:bodyPr/>
          <a:lstStyle/>
          <a:p>
            <a:r>
              <a:rPr lang="en-US" dirty="0" smtClean="0"/>
              <a:t>Reflex Epilepsies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71872"/>
          </a:xfrm>
        </p:spPr>
        <p:txBody>
          <a:bodyPr>
            <a:normAutofit/>
          </a:bodyPr>
          <a:lstStyle/>
          <a:p>
            <a:pPr marL="0" indent="0">
              <a:buNone/>
            </a:pPr>
            <a:r>
              <a:rPr lang="en-US" dirty="0" smtClean="0"/>
              <a:t>* Bud Abbott	           * Lil’ Wayne</a:t>
            </a:r>
          </a:p>
          <a:p>
            <a:pPr marL="0" indent="0">
              <a:buNone/>
            </a:pPr>
            <a:r>
              <a:rPr lang="en-US" dirty="0" smtClean="0"/>
              <a:t>* </a:t>
            </a:r>
            <a:r>
              <a:rPr lang="en-US" dirty="0" err="1" smtClean="0"/>
              <a:t>Rondé</a:t>
            </a:r>
            <a:r>
              <a:rPr lang="en-US" dirty="0" smtClean="0"/>
              <a:t> Barber             * Napoleon I</a:t>
            </a:r>
          </a:p>
          <a:p>
            <a:pPr marL="0" indent="0">
              <a:buNone/>
            </a:pPr>
            <a:r>
              <a:rPr lang="en-US" dirty="0" smtClean="0"/>
              <a:t>* </a:t>
            </a:r>
            <a:r>
              <a:rPr lang="en-US" dirty="0" err="1" smtClean="0"/>
              <a:t>Tiki</a:t>
            </a:r>
            <a:r>
              <a:rPr lang="en-US" dirty="0" smtClean="0"/>
              <a:t> Barber                 * Edgar Allan Poe</a:t>
            </a:r>
          </a:p>
          <a:p>
            <a:pPr marL="0" indent="0">
              <a:buNone/>
            </a:pPr>
            <a:r>
              <a:rPr lang="en-US" dirty="0" smtClean="0"/>
              <a:t>* Richard Burton           * Prince</a:t>
            </a:r>
          </a:p>
          <a:p>
            <a:pPr marL="0" indent="0">
              <a:buNone/>
            </a:pPr>
            <a:r>
              <a:rPr lang="en-US" dirty="0" smtClean="0"/>
              <a:t>* Julius Caesar              * Theodore Roosevelt</a:t>
            </a:r>
          </a:p>
          <a:p>
            <a:pPr marL="0" indent="0">
              <a:buNone/>
            </a:pPr>
            <a:r>
              <a:rPr lang="en-US" dirty="0" smtClean="0"/>
              <a:t>* Lewis Carroll	           * Socrates</a:t>
            </a:r>
          </a:p>
          <a:p>
            <a:pPr marL="0" indent="0">
              <a:buNone/>
            </a:pPr>
            <a:r>
              <a:rPr lang="en-US" dirty="0" smtClean="0"/>
              <a:t>* Fyodor Dostoevsky     * Harriet Tubman</a:t>
            </a:r>
          </a:p>
          <a:p>
            <a:pPr marL="0" indent="0">
              <a:buNone/>
            </a:pPr>
            <a:r>
              <a:rPr lang="en-US" dirty="0" smtClean="0"/>
              <a:t>* George Gershwin        * Vincent van Gogh</a:t>
            </a:r>
          </a:p>
          <a:p>
            <a:pPr marL="0" indent="0">
              <a:buNone/>
            </a:pPr>
            <a:r>
              <a:rPr lang="en-US" dirty="0" smtClean="0"/>
              <a:t>* Danny Glover              * Neil Young</a:t>
            </a:r>
          </a:p>
          <a:p>
            <a:pPr marL="0" indent="0">
              <a:buNone/>
            </a:pPr>
            <a:r>
              <a:rPr lang="en-US" dirty="0" smtClean="0"/>
              <a:t>* Florence Griffith Joyner</a:t>
            </a:r>
            <a:endParaRPr lang="en-US" dirty="0"/>
          </a:p>
        </p:txBody>
      </p:sp>
      <p:sp>
        <p:nvSpPr>
          <p:cNvPr id="2" name="Title 1"/>
          <p:cNvSpPr>
            <a:spLocks noGrp="1"/>
          </p:cNvSpPr>
          <p:nvPr>
            <p:ph type="title"/>
          </p:nvPr>
        </p:nvSpPr>
        <p:spPr/>
        <p:txBody>
          <a:bodyPr/>
          <a:lstStyle/>
          <a:p>
            <a:r>
              <a:rPr lang="en-US" dirty="0" smtClean="0"/>
              <a:t>Famous People with Epilepsy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121" y="1164921"/>
            <a:ext cx="8229600" cy="5693079"/>
          </a:xfrm>
        </p:spPr>
        <p:txBody>
          <a:bodyPr>
            <a:noAutofit/>
          </a:bodyPr>
          <a:lstStyle/>
          <a:p>
            <a:r>
              <a:rPr lang="en-US" sz="2000" dirty="0" smtClean="0"/>
              <a:t>The hormones estrogen and progesterone may influence seizure occurrence in women.</a:t>
            </a:r>
          </a:p>
          <a:p>
            <a:endParaRPr lang="en-US" sz="2000" dirty="0"/>
          </a:p>
          <a:p>
            <a:r>
              <a:rPr lang="en-US" sz="2000" b="1" dirty="0" err="1" smtClean="0"/>
              <a:t>Catamenial</a:t>
            </a:r>
            <a:r>
              <a:rPr lang="en-US" sz="2000" b="1" dirty="0" smtClean="0"/>
              <a:t> epilepsy</a:t>
            </a:r>
            <a:r>
              <a:rPr lang="en-US" sz="2000" dirty="0" smtClean="0"/>
              <a:t>: type of epilepsy that has tendency for increased seizures related to the menstrual cycle.</a:t>
            </a:r>
          </a:p>
          <a:p>
            <a:pPr marL="0" indent="0">
              <a:buNone/>
            </a:pPr>
            <a:endParaRPr lang="en-US" sz="2000" dirty="0" smtClean="0"/>
          </a:p>
          <a:p>
            <a:r>
              <a:rPr lang="en-US" sz="2000" dirty="0" smtClean="0"/>
              <a:t>Women with epilepsy can have healthy pregnancies, but planning ahead is important.</a:t>
            </a:r>
          </a:p>
          <a:p>
            <a:endParaRPr lang="en-US" sz="2000" dirty="0" smtClean="0"/>
          </a:p>
          <a:p>
            <a:r>
              <a:rPr lang="en-US" sz="2000" dirty="0" smtClean="0"/>
              <a:t>Some anti-seizure medications can cause risk to the fetus. It is important to work with your doctor to determine a plan of treatment for pregnancy </a:t>
            </a:r>
            <a:r>
              <a:rPr lang="en-US" sz="2000" u="sng" dirty="0" smtClean="0"/>
              <a:t>before</a:t>
            </a:r>
            <a:r>
              <a:rPr lang="en-US" sz="2000" dirty="0" smtClean="0"/>
              <a:t> you get pregnant</a:t>
            </a:r>
            <a:r>
              <a:rPr lang="en-US" sz="2000" dirty="0" smtClean="0"/>
              <a:t>. Here is a great resource: The Antiepileptic Drug (AED) </a:t>
            </a:r>
            <a:r>
              <a:rPr lang="en-US" sz="2000" dirty="0"/>
              <a:t>Pregnancy Registry, </a:t>
            </a:r>
            <a:r>
              <a:rPr lang="en-US" sz="2000" dirty="0">
                <a:hlinkClick r:id="rId2"/>
              </a:rPr>
              <a:t>http://</a:t>
            </a:r>
            <a:r>
              <a:rPr lang="en-US" sz="2000" dirty="0" smtClean="0">
                <a:hlinkClick r:id="rId2"/>
              </a:rPr>
              <a:t>www.aedpregnancyregistry.org/index.htm</a:t>
            </a:r>
            <a:r>
              <a:rPr lang="en-US" sz="2000" dirty="0" smtClean="0"/>
              <a:t>.</a:t>
            </a:r>
          </a:p>
          <a:p>
            <a:endParaRPr lang="en-US" sz="2000" dirty="0" smtClean="0"/>
          </a:p>
        </p:txBody>
      </p:sp>
      <p:sp>
        <p:nvSpPr>
          <p:cNvPr id="2" name="Title 1"/>
          <p:cNvSpPr>
            <a:spLocks noGrp="1"/>
          </p:cNvSpPr>
          <p:nvPr>
            <p:ph type="title"/>
          </p:nvPr>
        </p:nvSpPr>
        <p:spPr>
          <a:xfrm>
            <a:off x="457200" y="0"/>
            <a:ext cx="8229600" cy="1143000"/>
          </a:xfrm>
        </p:spPr>
        <p:txBody>
          <a:bodyPr/>
          <a:lstStyle/>
          <a:p>
            <a:r>
              <a:rPr lang="en-US" dirty="0" smtClean="0"/>
              <a:t>Women and Epilepsy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Developmental Disorders</a:t>
            </a:r>
          </a:p>
          <a:p>
            <a:pPr>
              <a:buNone/>
            </a:pPr>
            <a:endParaRPr lang="en-US" dirty="0" smtClean="0"/>
          </a:p>
          <a:p>
            <a:r>
              <a:rPr lang="en-US" dirty="0" smtClean="0"/>
              <a:t>Metabolic Disorders</a:t>
            </a:r>
          </a:p>
          <a:p>
            <a:pPr>
              <a:buNone/>
            </a:pPr>
            <a:endParaRPr lang="en-US" dirty="0" smtClean="0"/>
          </a:p>
          <a:p>
            <a:r>
              <a:rPr lang="en-US" dirty="0" smtClean="0"/>
              <a:t>Migraines</a:t>
            </a:r>
            <a:endParaRPr lang="en-US" dirty="0" smtClean="0"/>
          </a:p>
          <a:p>
            <a:pPr marL="109728" indent="0">
              <a:buNone/>
            </a:pPr>
            <a:r>
              <a:rPr lang="en-US" dirty="0" smtClean="0"/>
              <a:t> </a:t>
            </a:r>
          </a:p>
          <a:p>
            <a:r>
              <a:rPr lang="en-US" dirty="0" smtClean="0"/>
              <a:t>Pulmonary Disorders</a:t>
            </a:r>
          </a:p>
          <a:p>
            <a:endParaRPr lang="en-US" dirty="0" smtClean="0"/>
          </a:p>
          <a:p>
            <a:r>
              <a:rPr lang="en-US" dirty="0" smtClean="0"/>
              <a:t>Renal Disorders</a:t>
            </a:r>
          </a:p>
          <a:p>
            <a:endParaRPr lang="en-US" dirty="0" smtClean="0"/>
          </a:p>
          <a:p>
            <a:r>
              <a:rPr lang="en-US" dirty="0" smtClean="0"/>
              <a:t>Sleep Disorders</a:t>
            </a:r>
          </a:p>
          <a:p>
            <a:endParaRPr lang="en-US" dirty="0" smtClean="0"/>
          </a:p>
          <a:p>
            <a:r>
              <a:rPr lang="en-US" dirty="0" smtClean="0"/>
              <a:t>Infantile Spasms</a:t>
            </a:r>
          </a:p>
          <a:p>
            <a:endParaRPr lang="en-US" dirty="0" smtClean="0"/>
          </a:p>
          <a:p>
            <a:r>
              <a:rPr lang="en-US" dirty="0" smtClean="0"/>
              <a:t>Lennox- </a:t>
            </a:r>
            <a:r>
              <a:rPr lang="en-US" dirty="0" err="1" smtClean="0"/>
              <a:t>Gastaut</a:t>
            </a:r>
            <a:r>
              <a:rPr lang="en-US" dirty="0" smtClean="0"/>
              <a:t> </a:t>
            </a:r>
            <a:r>
              <a:rPr lang="en-US" dirty="0" smtClean="0"/>
              <a:t>Syndrome</a:t>
            </a:r>
          </a:p>
          <a:p>
            <a:pPr marL="109728" indent="0">
              <a:buNone/>
            </a:pPr>
            <a:endParaRPr lang="en-US" dirty="0" smtClean="0"/>
          </a:p>
          <a:p>
            <a:r>
              <a:rPr lang="en-US" dirty="0" smtClean="0"/>
              <a:t>Autism Spectrum Disorders</a:t>
            </a:r>
            <a:endParaRPr lang="en-US" dirty="0" smtClean="0"/>
          </a:p>
          <a:p>
            <a:pPr>
              <a:buNone/>
            </a:pPr>
            <a:endParaRPr lang="en-US" dirty="0" smtClean="0"/>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Co-Existing Disorders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err="1" smtClean="0"/>
              <a:t>Ictal</a:t>
            </a:r>
            <a:r>
              <a:rPr lang="en-US" dirty="0" smtClean="0"/>
              <a:t> headaches are headaches that occur before or after a seizure. Or in rare occurrences during a seizure.</a:t>
            </a:r>
          </a:p>
          <a:p>
            <a:endParaRPr lang="en-US" dirty="0" smtClean="0"/>
          </a:p>
          <a:p>
            <a:r>
              <a:rPr lang="en-US" dirty="0" smtClean="0"/>
              <a:t>People with epilepsy have a higher risk for migraines.</a:t>
            </a:r>
          </a:p>
          <a:p>
            <a:pPr marL="109728" indent="0">
              <a:buNone/>
            </a:pPr>
            <a:endParaRPr lang="en-US" dirty="0" smtClean="0"/>
          </a:p>
          <a:p>
            <a:r>
              <a:rPr lang="en-US" dirty="0" smtClean="0"/>
              <a:t>A new study showed a genetic link between epilepsy and migraines.</a:t>
            </a:r>
          </a:p>
          <a:p>
            <a:r>
              <a:rPr lang="en-US" dirty="0" smtClean="0"/>
              <a:t> </a:t>
            </a:r>
          </a:p>
          <a:p>
            <a:r>
              <a:rPr lang="en-US" dirty="0" smtClean="0"/>
              <a:t>People with a strong family history of epilepsy have a strong risk factor for migraines.</a:t>
            </a:r>
          </a:p>
          <a:p>
            <a:endParaRPr lang="en-US" dirty="0"/>
          </a:p>
        </p:txBody>
      </p:sp>
      <p:sp>
        <p:nvSpPr>
          <p:cNvPr id="2" name="Title 1"/>
          <p:cNvSpPr>
            <a:spLocks noGrp="1"/>
          </p:cNvSpPr>
          <p:nvPr>
            <p:ph type="title"/>
          </p:nvPr>
        </p:nvSpPr>
        <p:spPr/>
        <p:txBody>
          <a:bodyPr>
            <a:normAutofit fontScale="90000"/>
          </a:bodyPr>
          <a:lstStyle/>
          <a:p>
            <a:r>
              <a:rPr lang="en-US" dirty="0" smtClean="0"/>
              <a:t>Headaches &amp; Migraines </a:t>
            </a:r>
            <a:br>
              <a:rPr lang="en-US" dirty="0" smtClean="0"/>
            </a:br>
            <a:r>
              <a:rPr lang="en-US" dirty="0" smtClean="0"/>
              <a:t>and Epilepsy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Epilepsy is common in people with cerebral palsy.</a:t>
            </a:r>
          </a:p>
          <a:p>
            <a:pPr>
              <a:buNone/>
            </a:pPr>
            <a:r>
              <a:rPr lang="en-US" dirty="0" smtClean="0"/>
              <a:t> </a:t>
            </a:r>
          </a:p>
          <a:p>
            <a:r>
              <a:rPr lang="en-US" dirty="0" smtClean="0"/>
              <a:t>This is because people with cerebral palsy often have brain injury. This brain injury makes it easy for seizures to occur. </a:t>
            </a:r>
            <a:endParaRPr lang="en-US" dirty="0"/>
          </a:p>
        </p:txBody>
      </p:sp>
      <p:sp>
        <p:nvSpPr>
          <p:cNvPr id="2" name="Title 1"/>
          <p:cNvSpPr>
            <a:spLocks noGrp="1"/>
          </p:cNvSpPr>
          <p:nvPr>
            <p:ph type="title"/>
          </p:nvPr>
        </p:nvSpPr>
        <p:spPr/>
        <p:txBody>
          <a:bodyPr/>
          <a:lstStyle/>
          <a:p>
            <a:r>
              <a:rPr lang="en-US" dirty="0" smtClean="0"/>
              <a:t>Cerebral Palsy and Epilepsy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Seizures are not an common occurrence for people with hydrocephalus. (restate)</a:t>
            </a:r>
          </a:p>
          <a:p>
            <a:pPr>
              <a:buNone/>
            </a:pPr>
            <a:endParaRPr lang="en-US" dirty="0" smtClean="0"/>
          </a:p>
          <a:p>
            <a:r>
              <a:rPr lang="en-US" dirty="0" smtClean="0"/>
              <a:t>Studies have shown that the most likely reason for the development of epilepsy associated with </a:t>
            </a:r>
            <a:r>
              <a:rPr lang="en-US" dirty="0" smtClean="0"/>
              <a:t>HS </a:t>
            </a:r>
            <a:r>
              <a:rPr lang="en-US" dirty="0" smtClean="0"/>
              <a:t>is malformations of the cerebral cortex.</a:t>
            </a:r>
          </a:p>
        </p:txBody>
      </p:sp>
      <p:sp>
        <p:nvSpPr>
          <p:cNvPr id="2" name="Title 1"/>
          <p:cNvSpPr>
            <a:spLocks noGrp="1"/>
          </p:cNvSpPr>
          <p:nvPr>
            <p:ph type="title"/>
          </p:nvPr>
        </p:nvSpPr>
        <p:spPr/>
        <p:txBody>
          <a:bodyPr/>
          <a:lstStyle/>
          <a:p>
            <a:r>
              <a:rPr lang="en-US" dirty="0" smtClean="0"/>
              <a:t>Hydrocephalus and Epilepsy</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New research has shown that adults with epilepsy are more likely to have a greater number of characteristics of autism and Asperger’s</a:t>
            </a:r>
            <a:r>
              <a:rPr lang="en-US" dirty="0" smtClean="0"/>
              <a:t>.</a:t>
            </a:r>
          </a:p>
          <a:p>
            <a:pPr marL="109728" indent="0">
              <a:buNone/>
            </a:pPr>
            <a:endParaRPr lang="en-US" dirty="0" smtClean="0"/>
          </a:p>
          <a:p>
            <a:r>
              <a:rPr lang="en-US" dirty="0" smtClean="0"/>
              <a:t>The scientists found that seizures interfere with neurological function that affects social functioning in the brain--causing the similar characteristics to autism.</a:t>
            </a:r>
          </a:p>
          <a:p>
            <a:pPr>
              <a:buNone/>
            </a:pPr>
            <a:endParaRPr lang="en-US" dirty="0"/>
          </a:p>
        </p:txBody>
      </p:sp>
      <p:sp>
        <p:nvSpPr>
          <p:cNvPr id="2" name="Title 1"/>
          <p:cNvSpPr>
            <a:spLocks noGrp="1"/>
          </p:cNvSpPr>
          <p:nvPr>
            <p:ph type="title"/>
          </p:nvPr>
        </p:nvSpPr>
        <p:spPr/>
        <p:txBody>
          <a:bodyPr/>
          <a:lstStyle/>
          <a:p>
            <a:r>
              <a:rPr lang="en-US" dirty="0" smtClean="0"/>
              <a:t>Autism and Epilepsy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It is estimated that as many as 1/3 of individuals with an autism spectrum disorder also have epilepsy.</a:t>
            </a:r>
          </a:p>
          <a:p>
            <a:pPr marL="0" indent="0">
              <a:buNone/>
            </a:pPr>
            <a:endParaRPr lang="en-US" dirty="0" smtClean="0"/>
          </a:p>
          <a:p>
            <a:r>
              <a:rPr lang="en-US" dirty="0" smtClean="0"/>
              <a:t>Experts propose that some of the brain abnormalities associated with autism may contribute to seizures.</a:t>
            </a:r>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 Autism and Epilepsy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nSpc>
                <a:spcPct val="200000"/>
              </a:lnSpc>
            </a:pPr>
            <a:r>
              <a:rPr lang="en-US" dirty="0" smtClean="0"/>
              <a:t>Silently Seizing by </a:t>
            </a:r>
            <a:r>
              <a:rPr lang="en-US" dirty="0" err="1" smtClean="0"/>
              <a:t>Caren</a:t>
            </a:r>
            <a:r>
              <a:rPr lang="en-US" dirty="0" smtClean="0"/>
              <a:t> Haines R.N. discusses unrecognized seizures and their damaging impact on individuals on the autism spectrum.</a:t>
            </a:r>
          </a:p>
          <a:p>
            <a:pPr>
              <a:lnSpc>
                <a:spcPct val="200000"/>
              </a:lnSpc>
            </a:pPr>
            <a:endParaRPr lang="en-US" dirty="0" smtClean="0"/>
          </a:p>
          <a:p>
            <a:pPr>
              <a:lnSpc>
                <a:spcPct val="200000"/>
              </a:lnSpc>
            </a:pPr>
            <a:r>
              <a:rPr lang="en-US" dirty="0" smtClean="0"/>
              <a:t>Many children with autism do not receive effective treatment because the epilepsy element is not addressed.</a:t>
            </a:r>
          </a:p>
          <a:p>
            <a:pPr>
              <a:lnSpc>
                <a:spcPct val="200000"/>
              </a:lnSpc>
            </a:pPr>
            <a:endParaRPr lang="en-US" dirty="0" smtClean="0"/>
          </a:p>
          <a:p>
            <a:pPr>
              <a:lnSpc>
                <a:spcPct val="200000"/>
              </a:lnSpc>
            </a:pPr>
            <a:r>
              <a:rPr lang="en-US" dirty="0" smtClean="0"/>
              <a:t>Measurable gains have been seen for children when treated early for epilepsy.</a:t>
            </a:r>
          </a:p>
          <a:p>
            <a:pPr>
              <a:buNone/>
            </a:pPr>
            <a:endParaRPr lang="en-US" dirty="0"/>
          </a:p>
        </p:txBody>
      </p:sp>
      <p:sp>
        <p:nvSpPr>
          <p:cNvPr id="2" name="Title 1"/>
          <p:cNvSpPr>
            <a:spLocks noGrp="1"/>
          </p:cNvSpPr>
          <p:nvPr>
            <p:ph type="title"/>
          </p:nvPr>
        </p:nvSpPr>
        <p:spPr/>
        <p:txBody>
          <a:bodyPr/>
          <a:lstStyle/>
          <a:p>
            <a:r>
              <a:rPr lang="en-US" dirty="0" smtClean="0"/>
              <a:t>Autism and Epilepsy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Epilepsy and mood disorders appear to share a common neurobiology.</a:t>
            </a:r>
          </a:p>
          <a:p>
            <a:r>
              <a:rPr lang="en-US" dirty="0" err="1" smtClean="0"/>
              <a:t>Interictal</a:t>
            </a:r>
            <a:r>
              <a:rPr lang="en-US" dirty="0" smtClean="0"/>
              <a:t> </a:t>
            </a:r>
            <a:r>
              <a:rPr lang="en-US" dirty="0" err="1" smtClean="0"/>
              <a:t>dysphoric</a:t>
            </a:r>
            <a:r>
              <a:rPr lang="en-US" dirty="0" smtClean="0"/>
              <a:t> disorder (IDD) is a mood disorder found found in people with epilepsy.</a:t>
            </a:r>
          </a:p>
          <a:p>
            <a:r>
              <a:rPr lang="en-US" dirty="0" smtClean="0"/>
              <a:t>Characteristic of IDD is having at least three of eight of the following symptoms between seizures:</a:t>
            </a:r>
          </a:p>
          <a:p>
            <a:r>
              <a:rPr lang="en-US" dirty="0" smtClean="0"/>
              <a:t>Depression, </a:t>
            </a:r>
            <a:r>
              <a:rPr lang="en-US" dirty="0" err="1" smtClean="0"/>
              <a:t>anergia</a:t>
            </a:r>
            <a:r>
              <a:rPr lang="en-US" dirty="0" smtClean="0"/>
              <a:t>, pain, insomnia, fear, anxiety, paroxysmal irritability, euphoric mood  </a:t>
            </a:r>
            <a:endParaRPr lang="en-US" dirty="0"/>
          </a:p>
        </p:txBody>
      </p:sp>
      <p:sp>
        <p:nvSpPr>
          <p:cNvPr id="2" name="Title 1"/>
          <p:cNvSpPr>
            <a:spLocks noGrp="1"/>
          </p:cNvSpPr>
          <p:nvPr>
            <p:ph type="title"/>
          </p:nvPr>
        </p:nvSpPr>
        <p:spPr/>
        <p:txBody>
          <a:bodyPr/>
          <a:lstStyle/>
          <a:p>
            <a:r>
              <a:rPr lang="en-US" dirty="0" smtClean="0"/>
              <a:t>Mood Disorders and Epilepsy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5988"/>
            <a:ext cx="8229600" cy="5334000"/>
          </a:xfrm>
        </p:spPr>
        <p:txBody>
          <a:bodyPr>
            <a:normAutofit fontScale="92500" lnSpcReduction="10000"/>
          </a:bodyPr>
          <a:lstStyle/>
          <a:p>
            <a:r>
              <a:rPr lang="en-US" dirty="0" smtClean="0"/>
              <a:t>People with epilepsy may be more likely than other people to experience emotional changes.</a:t>
            </a:r>
          </a:p>
          <a:p>
            <a:endParaRPr lang="en-US" dirty="0" smtClean="0"/>
          </a:p>
          <a:p>
            <a:r>
              <a:rPr lang="en-US" dirty="0" smtClean="0"/>
              <a:t>Depression and mood changes can occur before, during, or after a seizure.</a:t>
            </a:r>
          </a:p>
          <a:p>
            <a:endParaRPr lang="en-US" dirty="0" smtClean="0"/>
          </a:p>
          <a:p>
            <a:r>
              <a:rPr lang="en-US" dirty="0" smtClean="0"/>
              <a:t>People with a history of depression have a 3 to 7 times higher risk of developing epilepsy.</a:t>
            </a:r>
          </a:p>
          <a:p>
            <a:pPr marL="0" indent="0">
              <a:buNone/>
            </a:pPr>
            <a:endParaRPr lang="en-US" dirty="0" smtClean="0"/>
          </a:p>
          <a:p>
            <a:r>
              <a:rPr lang="en-US" dirty="0" smtClean="0"/>
              <a:t>There is a higher incidence of depression in people with epilepsy than in the general population or in individuals with other chronic conditions, such as diabetes. </a:t>
            </a:r>
          </a:p>
          <a:p>
            <a:pPr>
              <a:buNone/>
            </a:pPr>
            <a:endParaRPr lang="en-US" dirty="0" smtClean="0"/>
          </a:p>
        </p:txBody>
      </p:sp>
      <p:sp>
        <p:nvSpPr>
          <p:cNvPr id="2" name="Title 1"/>
          <p:cNvSpPr>
            <a:spLocks noGrp="1"/>
          </p:cNvSpPr>
          <p:nvPr>
            <p:ph type="title"/>
          </p:nvPr>
        </p:nvSpPr>
        <p:spPr/>
        <p:txBody>
          <a:bodyPr/>
          <a:lstStyle/>
          <a:p>
            <a:r>
              <a:rPr lang="en-US" dirty="0" smtClean="0"/>
              <a:t>Depression and Epilepsy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309871"/>
          </a:xfrm>
        </p:spPr>
        <p:txBody>
          <a:bodyPr>
            <a:normAutofit fontScale="85000" lnSpcReduction="10000"/>
          </a:bodyPr>
          <a:lstStyle/>
          <a:p>
            <a:pPr>
              <a:lnSpc>
                <a:spcPct val="200000"/>
              </a:lnSpc>
            </a:pPr>
            <a:r>
              <a:rPr lang="en-US" dirty="0" smtClean="0"/>
              <a:t>Epilepsy affects over 3 million Americans of all ages - more than multiple sclerosis, cerebral palsy, muscular dystrophy, and Parkinson’s disease combined.</a:t>
            </a:r>
          </a:p>
          <a:p>
            <a:pPr>
              <a:lnSpc>
                <a:spcPct val="200000"/>
              </a:lnSpc>
              <a:buNone/>
            </a:pPr>
            <a:endParaRPr lang="en-US" dirty="0" smtClean="0"/>
          </a:p>
          <a:p>
            <a:pPr>
              <a:lnSpc>
                <a:spcPct val="200000"/>
              </a:lnSpc>
            </a:pPr>
            <a:r>
              <a:rPr lang="en-US" dirty="0" smtClean="0"/>
              <a:t>In America, epilepsy is as common as breast cancer and takes as many lives.</a:t>
            </a:r>
          </a:p>
          <a:p>
            <a:pPr>
              <a:lnSpc>
                <a:spcPct val="200000"/>
              </a:lnSpc>
            </a:pPr>
            <a:endParaRPr lang="en-US" dirty="0" smtClean="0"/>
          </a:p>
          <a:p>
            <a:pPr>
              <a:lnSpc>
                <a:spcPct val="200000"/>
              </a:lnSpc>
            </a:pPr>
            <a:endParaRPr lang="en-US" dirty="0" smtClean="0"/>
          </a:p>
        </p:txBody>
      </p:sp>
      <p:sp>
        <p:nvSpPr>
          <p:cNvPr id="2" name="Title 1"/>
          <p:cNvSpPr>
            <a:spLocks noGrp="1"/>
          </p:cNvSpPr>
          <p:nvPr>
            <p:ph type="title"/>
          </p:nvPr>
        </p:nvSpPr>
        <p:spPr/>
        <p:txBody>
          <a:bodyPr/>
          <a:lstStyle/>
          <a:p>
            <a:r>
              <a:rPr lang="en-US" dirty="0" smtClean="0"/>
              <a:t>Statistics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Cognitive impairment can be associated with chronic epilepsy.</a:t>
            </a:r>
          </a:p>
          <a:p>
            <a:pPr marL="0" indent="0">
              <a:buNone/>
            </a:pPr>
            <a:endParaRPr lang="en-US" dirty="0" smtClean="0"/>
          </a:p>
          <a:p>
            <a:r>
              <a:rPr lang="en-US" dirty="0" smtClean="0"/>
              <a:t>In adults this can include mental slowness, memory difficulties, and attention deficits.</a:t>
            </a:r>
          </a:p>
          <a:p>
            <a:pPr marL="0" indent="0">
              <a:buNone/>
            </a:pPr>
            <a:endParaRPr lang="en-US" dirty="0" smtClean="0"/>
          </a:p>
          <a:p>
            <a:r>
              <a:rPr lang="en-US" dirty="0" smtClean="0"/>
              <a:t>In children this include language problems, learning difficulties, poor academic outcome, and behavior problems.  </a:t>
            </a:r>
            <a:endParaRPr lang="en-US" dirty="0" smtClean="0">
              <a:hlinkClick r:id="rId2"/>
            </a:endParaRPr>
          </a:p>
        </p:txBody>
      </p:sp>
      <p:sp>
        <p:nvSpPr>
          <p:cNvPr id="2" name="Title 1"/>
          <p:cNvSpPr>
            <a:spLocks noGrp="1"/>
          </p:cNvSpPr>
          <p:nvPr>
            <p:ph type="title"/>
          </p:nvPr>
        </p:nvSpPr>
        <p:spPr/>
        <p:txBody>
          <a:bodyPr>
            <a:normAutofit/>
          </a:bodyPr>
          <a:lstStyle/>
          <a:p>
            <a:r>
              <a:rPr lang="en-US" dirty="0" smtClean="0"/>
              <a:t>Cognition </a:t>
            </a:r>
            <a:r>
              <a:rPr lang="en-US" dirty="0" smtClean="0"/>
              <a:t>and </a:t>
            </a:r>
            <a:r>
              <a:rPr lang="en-US" dirty="0" smtClean="0"/>
              <a:t>Epilepsy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Epilepsy occasionally can be fatal.</a:t>
            </a:r>
          </a:p>
          <a:p>
            <a:endParaRPr lang="en-US" dirty="0" smtClean="0"/>
          </a:p>
          <a:p>
            <a:r>
              <a:rPr lang="en-US" dirty="0" smtClean="0"/>
              <a:t>This uncomfortable truth often is hidden or ignored because it is relatively rare and so hard to discuss.</a:t>
            </a:r>
          </a:p>
          <a:p>
            <a:endParaRPr lang="en-US" dirty="0" smtClean="0"/>
          </a:p>
          <a:p>
            <a:r>
              <a:rPr lang="en-US" dirty="0" smtClean="0"/>
              <a:t>Overall, epilepsy increases the risk of dying by between 1.6 and 3 times that of the general population.</a:t>
            </a:r>
          </a:p>
          <a:p>
            <a:endParaRPr lang="en-US" dirty="0" smtClean="0"/>
          </a:p>
          <a:p>
            <a:r>
              <a:rPr lang="en-US" dirty="0" smtClean="0"/>
              <a:t>Types of Conditions Causing Increased Mortality in Epilepsy</a:t>
            </a:r>
          </a:p>
          <a:p>
            <a:pPr lvl="1"/>
            <a:r>
              <a:rPr lang="en-US" dirty="0" smtClean="0"/>
              <a:t>1. Ordinary mortality from usual causes of death.</a:t>
            </a:r>
          </a:p>
          <a:p>
            <a:pPr lvl="1"/>
            <a:r>
              <a:rPr lang="en-US" dirty="0" smtClean="0"/>
              <a:t>2. Death due to the illness that is causing the epilepsy.</a:t>
            </a:r>
          </a:p>
          <a:p>
            <a:pPr lvl="1"/>
            <a:r>
              <a:rPr lang="en-US" dirty="0" smtClean="0"/>
              <a:t>3. Death from associated conditions, such as depression.</a:t>
            </a:r>
          </a:p>
          <a:p>
            <a:pPr lvl="1"/>
            <a:r>
              <a:rPr lang="en-US" dirty="0" smtClean="0"/>
              <a:t>4. Trauma or drowning from seizures. </a:t>
            </a:r>
          </a:p>
          <a:p>
            <a:pPr lvl="1"/>
            <a:r>
              <a:rPr lang="en-US" dirty="0" smtClean="0"/>
              <a:t>5. SUDEP: Sudden Unexpected Death in Epilepsy</a:t>
            </a:r>
          </a:p>
          <a:p>
            <a:pPr>
              <a:buNone/>
            </a:pPr>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Mortality and Epilepsy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7675" y="1600200"/>
            <a:ext cx="8229600" cy="4525963"/>
          </a:xfrm>
        </p:spPr>
        <p:txBody>
          <a:bodyPr>
            <a:normAutofit lnSpcReduction="10000"/>
          </a:bodyPr>
          <a:lstStyle/>
          <a:p>
            <a:r>
              <a:rPr lang="en-US" dirty="0" smtClean="0"/>
              <a:t>Medical Cannabis- </a:t>
            </a:r>
            <a:r>
              <a:rPr lang="en-US" dirty="0" err="1" smtClean="0"/>
              <a:t>Cannabidiol</a:t>
            </a:r>
            <a:endParaRPr lang="en-US" dirty="0" smtClean="0"/>
          </a:p>
          <a:p>
            <a:endParaRPr lang="en-US" dirty="0" smtClean="0"/>
          </a:p>
          <a:p>
            <a:r>
              <a:rPr lang="en-US" dirty="0" smtClean="0"/>
              <a:t>New medication for drug resistant epilepsy.</a:t>
            </a:r>
          </a:p>
          <a:p>
            <a:pPr>
              <a:buNone/>
            </a:pPr>
            <a:endParaRPr lang="en-US" dirty="0" smtClean="0"/>
          </a:p>
          <a:p>
            <a:r>
              <a:rPr lang="en-US" dirty="0" smtClean="0"/>
              <a:t>Surgery separating the posterior quadrant of the brain  </a:t>
            </a:r>
            <a:endParaRPr lang="en-US" dirty="0" smtClean="0"/>
          </a:p>
          <a:p>
            <a:endParaRPr lang="en-US" dirty="0"/>
          </a:p>
          <a:p>
            <a:r>
              <a:rPr lang="en-US" dirty="0" smtClean="0"/>
              <a:t>In cases where seizures are caused by calcium </a:t>
            </a:r>
            <a:r>
              <a:rPr lang="en-US" dirty="0" err="1" smtClean="0"/>
              <a:t>channelopathy</a:t>
            </a:r>
            <a:r>
              <a:rPr lang="en-US" dirty="0" smtClean="0"/>
              <a:t>—calcium channel blockers, a common, inexpensive drug with few side effects—can control them</a:t>
            </a:r>
            <a:endParaRPr lang="en-US" dirty="0"/>
          </a:p>
        </p:txBody>
      </p:sp>
      <p:sp>
        <p:nvSpPr>
          <p:cNvPr id="2" name="Title 1"/>
          <p:cNvSpPr>
            <a:spLocks noGrp="1"/>
          </p:cNvSpPr>
          <p:nvPr>
            <p:ph type="title"/>
          </p:nvPr>
        </p:nvSpPr>
        <p:spPr/>
        <p:txBody>
          <a:bodyPr>
            <a:normAutofit fontScale="90000"/>
          </a:bodyPr>
          <a:lstStyle/>
          <a:p>
            <a:r>
              <a:rPr lang="en-US" dirty="0" smtClean="0"/>
              <a:t>Research on New Treatments for Epilepsy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smtClean="0"/>
              <a:t>Schools are required by law to provide accommodations and supports for students with epilepsy when needed.</a:t>
            </a:r>
          </a:p>
          <a:p>
            <a:endParaRPr lang="en-US" dirty="0" smtClean="0"/>
          </a:p>
          <a:p>
            <a:r>
              <a:rPr lang="en-US" dirty="0" smtClean="0"/>
              <a:t>504 Plans can provide accommodations that allow students to access all aspects of their education.</a:t>
            </a:r>
          </a:p>
          <a:p>
            <a:endParaRPr lang="en-US" dirty="0" smtClean="0"/>
          </a:p>
          <a:p>
            <a:r>
              <a:rPr lang="en-US" dirty="0" smtClean="0"/>
              <a:t>Under the Individuals with Disabilities in Education Act (IDEA), IEPs may be granted to students from pre-K to grade 12, usually under an OHI eligibility, to provide services and accommodations for students whose epilepsy impacts their education.</a:t>
            </a:r>
            <a:endParaRPr lang="en-US" dirty="0"/>
          </a:p>
        </p:txBody>
      </p:sp>
      <p:sp>
        <p:nvSpPr>
          <p:cNvPr id="2" name="Title 1"/>
          <p:cNvSpPr>
            <a:spLocks noGrp="1"/>
          </p:cNvSpPr>
          <p:nvPr>
            <p:ph type="title"/>
          </p:nvPr>
        </p:nvSpPr>
        <p:spPr/>
        <p:txBody>
          <a:bodyPr/>
          <a:lstStyle/>
          <a:p>
            <a:r>
              <a:rPr lang="en-US" dirty="0" smtClean="0"/>
              <a:t>Education and Epilepsy</a:t>
            </a:r>
            <a:endParaRPr lang="en-US" dirty="0"/>
          </a:p>
        </p:txBody>
      </p:sp>
    </p:spTree>
    <p:extLst>
      <p:ext uri="{BB962C8B-B14F-4D97-AF65-F5344CB8AC3E}">
        <p14:creationId xmlns:p14="http://schemas.microsoft.com/office/powerpoint/2010/main" val="403383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u="sng" dirty="0" smtClean="0"/>
              <a:t>Individualized Healthcare Plan</a:t>
            </a:r>
            <a:r>
              <a:rPr lang="en-US" dirty="0" smtClean="0"/>
              <a:t>: detailed plan for school staff and school nurse to assist student during seizures and handle other medical affects of epilepsy at school.</a:t>
            </a:r>
          </a:p>
          <a:p>
            <a:endParaRPr lang="en-US" dirty="0" smtClean="0"/>
          </a:p>
          <a:p>
            <a:r>
              <a:rPr lang="en-US" dirty="0" smtClean="0"/>
              <a:t>Supervision to assist with moving around school safely.</a:t>
            </a:r>
          </a:p>
          <a:p>
            <a:endParaRPr lang="en-US" dirty="0" smtClean="0"/>
          </a:p>
          <a:p>
            <a:r>
              <a:rPr lang="en-US" dirty="0" smtClean="0"/>
              <a:t>Allowing assistance animals in the school.</a:t>
            </a:r>
          </a:p>
          <a:p>
            <a:endParaRPr lang="en-US" dirty="0" smtClean="0"/>
          </a:p>
          <a:p>
            <a:r>
              <a:rPr lang="en-US" dirty="0" smtClean="0"/>
              <a:t>Specialized instruction to address cognitive effects of epilepsy and anti-epileptic drugs.</a:t>
            </a:r>
          </a:p>
          <a:p>
            <a:endParaRPr lang="en-US" dirty="0" smtClean="0"/>
          </a:p>
          <a:p>
            <a:r>
              <a:rPr lang="en-US" dirty="0" smtClean="0"/>
              <a:t>Adjusted schedule to reduce stress and exhaustion from medication or seizure activity.</a:t>
            </a:r>
          </a:p>
          <a:p>
            <a:endParaRPr lang="en-US" dirty="0"/>
          </a:p>
        </p:txBody>
      </p:sp>
      <p:sp>
        <p:nvSpPr>
          <p:cNvPr id="2" name="Title 1"/>
          <p:cNvSpPr>
            <a:spLocks noGrp="1"/>
          </p:cNvSpPr>
          <p:nvPr>
            <p:ph type="title"/>
          </p:nvPr>
        </p:nvSpPr>
        <p:spPr/>
        <p:txBody>
          <a:bodyPr>
            <a:normAutofit fontScale="90000"/>
          </a:bodyPr>
          <a:lstStyle/>
          <a:p>
            <a:r>
              <a:rPr lang="en-US" dirty="0" smtClean="0"/>
              <a:t>Examples of Accommodations and Services for Students with Epilepsy</a:t>
            </a:r>
            <a:endParaRPr lang="en-US" dirty="0"/>
          </a:p>
        </p:txBody>
      </p:sp>
    </p:spTree>
    <p:extLst>
      <p:ext uri="{BB962C8B-B14F-4D97-AF65-F5344CB8AC3E}">
        <p14:creationId xmlns:p14="http://schemas.microsoft.com/office/powerpoint/2010/main" val="16842397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983162"/>
          </a:xfrm>
        </p:spPr>
        <p:txBody>
          <a:bodyPr>
            <a:normAutofit fontScale="92500" lnSpcReduction="10000"/>
          </a:bodyPr>
          <a:lstStyle/>
          <a:p>
            <a:r>
              <a:rPr lang="en-US" dirty="0" smtClean="0"/>
              <a:t>The IDEA does not cover students in university or post-high school work, but Section 504 and the </a:t>
            </a:r>
            <a:r>
              <a:rPr lang="en-US" dirty="0" smtClean="0"/>
              <a:t>Americans with Disabilities Act (ADA) </a:t>
            </a:r>
            <a:r>
              <a:rPr lang="en-US" dirty="0" smtClean="0"/>
              <a:t>do.</a:t>
            </a:r>
          </a:p>
          <a:p>
            <a:pPr marL="109728" indent="0">
              <a:buNone/>
            </a:pPr>
            <a:r>
              <a:rPr lang="en-US" dirty="0" smtClean="0"/>
              <a:t> </a:t>
            </a:r>
          </a:p>
          <a:p>
            <a:r>
              <a:rPr lang="en-US" dirty="0" smtClean="0"/>
              <a:t>Students in higher education may obtain accommodations by making their school and instructors aware of their epilepsy, providing medical documentation, and specifically requesting accommodations in each class where </a:t>
            </a:r>
            <a:r>
              <a:rPr lang="en-US" dirty="0" smtClean="0"/>
              <a:t>they are needed</a:t>
            </a:r>
            <a:r>
              <a:rPr lang="en-US" dirty="0" smtClean="0"/>
              <a:t>.</a:t>
            </a:r>
          </a:p>
          <a:p>
            <a:endParaRPr lang="en-US" dirty="0" smtClean="0"/>
          </a:p>
          <a:p>
            <a:r>
              <a:rPr lang="en-US" dirty="0" smtClean="0"/>
              <a:t>Colleges/universities normally have </a:t>
            </a:r>
            <a:r>
              <a:rPr lang="en-US" dirty="0" smtClean="0"/>
              <a:t>ADA offices that help coordinate accommodations.</a:t>
            </a:r>
            <a:endParaRPr lang="en-US" dirty="0"/>
          </a:p>
        </p:txBody>
      </p:sp>
      <p:sp>
        <p:nvSpPr>
          <p:cNvPr id="2" name="Title 1"/>
          <p:cNvSpPr>
            <a:spLocks noGrp="1"/>
          </p:cNvSpPr>
          <p:nvPr>
            <p:ph type="title"/>
          </p:nvPr>
        </p:nvSpPr>
        <p:spPr/>
        <p:txBody>
          <a:bodyPr/>
          <a:lstStyle/>
          <a:p>
            <a:r>
              <a:rPr lang="en-US" dirty="0" smtClean="0"/>
              <a:t>Higher Education and Epilepsy</a:t>
            </a:r>
            <a:endParaRPr lang="en-US" dirty="0"/>
          </a:p>
        </p:txBody>
      </p:sp>
    </p:spTree>
    <p:extLst>
      <p:ext uri="{BB962C8B-B14F-4D97-AF65-F5344CB8AC3E}">
        <p14:creationId xmlns:p14="http://schemas.microsoft.com/office/powerpoint/2010/main" val="17375242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t>
            </a:r>
            <a:r>
              <a:rPr lang="en-US" b="1" dirty="0" smtClean="0"/>
              <a:t>Americans with Disabilities Act (ADA)</a:t>
            </a:r>
            <a:r>
              <a:rPr lang="en-US" dirty="0" smtClean="0"/>
              <a:t>, </a:t>
            </a:r>
            <a:r>
              <a:rPr lang="en-US" b="1" dirty="0" smtClean="0"/>
              <a:t>Section 504 of the Rehabilitation Act</a:t>
            </a:r>
            <a:r>
              <a:rPr lang="en-US" dirty="0" smtClean="0"/>
              <a:t>, and the </a:t>
            </a:r>
            <a:r>
              <a:rPr lang="en-US" b="1" dirty="0" smtClean="0"/>
              <a:t>Fair Housing Act </a:t>
            </a:r>
            <a:r>
              <a:rPr lang="en-US" dirty="0" smtClean="0"/>
              <a:t>protect individuals with epilepsy from discrimination on the basis of their disability.</a:t>
            </a:r>
          </a:p>
          <a:p>
            <a:endParaRPr lang="en-US" dirty="0" smtClean="0"/>
          </a:p>
          <a:p>
            <a:r>
              <a:rPr lang="en-US" dirty="0" smtClean="0"/>
              <a:t>This covers discrimination in the school, in the workplace, in government services, in housing, and in public accommodations (public businesses).</a:t>
            </a:r>
            <a:endParaRPr lang="en-US" dirty="0"/>
          </a:p>
        </p:txBody>
      </p:sp>
      <p:sp>
        <p:nvSpPr>
          <p:cNvPr id="2" name="Title 1"/>
          <p:cNvSpPr>
            <a:spLocks noGrp="1"/>
          </p:cNvSpPr>
          <p:nvPr>
            <p:ph type="title"/>
          </p:nvPr>
        </p:nvSpPr>
        <p:spPr/>
        <p:txBody>
          <a:bodyPr/>
          <a:lstStyle/>
          <a:p>
            <a:r>
              <a:rPr lang="en-US" dirty="0" smtClean="0"/>
              <a:t>Discrimination </a:t>
            </a:r>
            <a:endParaRPr lang="en-US" dirty="0"/>
          </a:p>
        </p:txBody>
      </p:sp>
    </p:spTree>
    <p:extLst>
      <p:ext uri="{BB962C8B-B14F-4D97-AF65-F5344CB8AC3E}">
        <p14:creationId xmlns:p14="http://schemas.microsoft.com/office/powerpoint/2010/main" val="3841357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30763"/>
          </a:xfrm>
        </p:spPr>
        <p:txBody>
          <a:bodyPr>
            <a:normAutofit fontScale="92500" lnSpcReduction="20000"/>
          </a:bodyPr>
          <a:lstStyle/>
          <a:p>
            <a:pPr marL="109728" indent="0">
              <a:buNone/>
            </a:pPr>
            <a:r>
              <a:rPr lang="en-US" sz="2880" u="sng" dirty="0" smtClean="0"/>
              <a:t>Work Accommodations</a:t>
            </a:r>
            <a:r>
              <a:rPr lang="en-US" sz="2880" dirty="0" smtClean="0"/>
              <a:t>: </a:t>
            </a:r>
          </a:p>
          <a:p>
            <a:pPr marL="109728" indent="0">
              <a:buNone/>
            </a:pPr>
            <a:endParaRPr lang="en-US" sz="2880" dirty="0" smtClean="0"/>
          </a:p>
          <a:p>
            <a:r>
              <a:rPr lang="en-US" sz="2880" dirty="0" smtClean="0"/>
              <a:t>Employees </a:t>
            </a:r>
            <a:r>
              <a:rPr lang="en-US" sz="2880" dirty="0" smtClean="0"/>
              <a:t>with epilepsy are entitled by law to request </a:t>
            </a:r>
            <a:r>
              <a:rPr lang="en-US" sz="2880" b="1" dirty="0" smtClean="0"/>
              <a:t>accommodations</a:t>
            </a:r>
            <a:r>
              <a:rPr lang="en-US" sz="2880" dirty="0" smtClean="0"/>
              <a:t> that will enable them to perform their job. </a:t>
            </a:r>
            <a:endParaRPr lang="en-US" sz="2880" dirty="0" smtClean="0"/>
          </a:p>
          <a:p>
            <a:pPr marL="109728" indent="0">
              <a:buNone/>
            </a:pPr>
            <a:endParaRPr lang="en-US" sz="2880" dirty="0" smtClean="0"/>
          </a:p>
          <a:p>
            <a:r>
              <a:rPr lang="en-US" sz="2880" dirty="0" smtClean="0"/>
              <a:t>However</a:t>
            </a:r>
            <a:r>
              <a:rPr lang="en-US" sz="2880" dirty="0" smtClean="0"/>
              <a:t>, they must be </a:t>
            </a:r>
            <a:r>
              <a:rPr lang="en-US" sz="2880" b="1" dirty="0" smtClean="0"/>
              <a:t>otherwise qualified</a:t>
            </a:r>
            <a:r>
              <a:rPr lang="en-US" sz="2880" dirty="0" smtClean="0"/>
              <a:t> for the job. </a:t>
            </a:r>
            <a:endParaRPr lang="en-US" sz="2880" dirty="0" smtClean="0"/>
          </a:p>
          <a:p>
            <a:pPr marL="109728" indent="0">
              <a:buNone/>
            </a:pPr>
            <a:endParaRPr lang="en-US" sz="2880" dirty="0" smtClean="0"/>
          </a:p>
          <a:p>
            <a:r>
              <a:rPr lang="en-US" sz="2880" dirty="0" smtClean="0"/>
              <a:t>As </a:t>
            </a:r>
            <a:r>
              <a:rPr lang="en-US" sz="2880" dirty="0" smtClean="0"/>
              <a:t>long as the accommodation is </a:t>
            </a:r>
            <a:r>
              <a:rPr lang="en-US" sz="2880" b="1" dirty="0" smtClean="0"/>
              <a:t>reasonable </a:t>
            </a:r>
            <a:r>
              <a:rPr lang="en-US" sz="2880" dirty="0" smtClean="0"/>
              <a:t>and </a:t>
            </a:r>
            <a:r>
              <a:rPr lang="en-US" sz="2880" b="1" dirty="0" smtClean="0"/>
              <a:t>does not cause undue burden</a:t>
            </a:r>
            <a:r>
              <a:rPr lang="en-US" sz="2880" dirty="0" smtClean="0"/>
              <a:t> on the employer, it should be granted.</a:t>
            </a:r>
          </a:p>
          <a:p>
            <a:endParaRPr lang="en-US" sz="2880" dirty="0" smtClean="0"/>
          </a:p>
          <a:p>
            <a:endParaRPr lang="en-US" dirty="0" smtClean="0"/>
          </a:p>
        </p:txBody>
      </p:sp>
      <p:sp>
        <p:nvSpPr>
          <p:cNvPr id="2" name="Title 1"/>
          <p:cNvSpPr>
            <a:spLocks noGrp="1"/>
          </p:cNvSpPr>
          <p:nvPr>
            <p:ph type="title"/>
          </p:nvPr>
        </p:nvSpPr>
        <p:spPr/>
        <p:txBody>
          <a:bodyPr/>
          <a:lstStyle/>
          <a:p>
            <a:r>
              <a:rPr lang="en-US" dirty="0" smtClean="0"/>
              <a:t>Epilepsy in the Workplace</a:t>
            </a:r>
            <a:endParaRPr lang="en-US" dirty="0"/>
          </a:p>
        </p:txBody>
      </p:sp>
    </p:spTree>
    <p:extLst>
      <p:ext uri="{BB962C8B-B14F-4D97-AF65-F5344CB8AC3E}">
        <p14:creationId xmlns:p14="http://schemas.microsoft.com/office/powerpoint/2010/main" val="4736969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Adjusted work schedule to prevent fatigue.</a:t>
            </a:r>
          </a:p>
          <a:p>
            <a:endParaRPr lang="en-US" dirty="0" smtClean="0"/>
          </a:p>
          <a:p>
            <a:r>
              <a:rPr lang="en-US" dirty="0" smtClean="0"/>
              <a:t>Avoiding the use of ladders, tasks involving climbing, </a:t>
            </a:r>
            <a:r>
              <a:rPr lang="en-US" dirty="0" smtClean="0"/>
              <a:t>driving, etc</a:t>
            </a:r>
            <a:r>
              <a:rPr lang="en-US" dirty="0" smtClean="0"/>
              <a:t>. when those are not major job duties for the position.</a:t>
            </a:r>
          </a:p>
          <a:p>
            <a:endParaRPr lang="en-US" dirty="0" smtClean="0"/>
          </a:p>
          <a:p>
            <a:r>
              <a:rPr lang="en-US" dirty="0" smtClean="0"/>
              <a:t>Providing a checklist for tasks.</a:t>
            </a:r>
          </a:p>
          <a:p>
            <a:endParaRPr lang="en-US" dirty="0" smtClean="0"/>
          </a:p>
          <a:p>
            <a:r>
              <a:rPr lang="en-US" dirty="0" smtClean="0"/>
              <a:t>Bringing an assistance animal to work.</a:t>
            </a:r>
          </a:p>
          <a:p>
            <a:endParaRPr lang="en-US" dirty="0" smtClean="0"/>
          </a:p>
          <a:p>
            <a:r>
              <a:rPr lang="en-US" dirty="0" smtClean="0"/>
              <a:t>Providing transportation to off-site meetings if the employee cannot drive.</a:t>
            </a:r>
            <a:endParaRPr lang="en-US" dirty="0"/>
          </a:p>
        </p:txBody>
      </p:sp>
      <p:sp>
        <p:nvSpPr>
          <p:cNvPr id="2" name="Title 1"/>
          <p:cNvSpPr>
            <a:spLocks noGrp="1"/>
          </p:cNvSpPr>
          <p:nvPr>
            <p:ph type="title"/>
          </p:nvPr>
        </p:nvSpPr>
        <p:spPr/>
        <p:txBody>
          <a:bodyPr>
            <a:normAutofit fontScale="90000"/>
          </a:bodyPr>
          <a:lstStyle/>
          <a:p>
            <a:r>
              <a:rPr lang="en-US" dirty="0" smtClean="0"/>
              <a:t>Examples of Workplace Accommodations for Epilepsy</a:t>
            </a:r>
            <a:endParaRPr lang="en-US" dirty="0"/>
          </a:p>
        </p:txBody>
      </p:sp>
    </p:spTree>
    <p:extLst>
      <p:ext uri="{BB962C8B-B14F-4D97-AF65-F5344CB8AC3E}">
        <p14:creationId xmlns:p14="http://schemas.microsoft.com/office/powerpoint/2010/main" val="3407981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u="sng" dirty="0" smtClean="0"/>
              <a:t>Interviews</a:t>
            </a:r>
            <a:r>
              <a:rPr lang="en-US" dirty="0" smtClean="0"/>
              <a:t>:</a:t>
            </a:r>
          </a:p>
          <a:p>
            <a:endParaRPr lang="en-US" dirty="0"/>
          </a:p>
          <a:p>
            <a:r>
              <a:rPr lang="en-US" dirty="0" smtClean="0"/>
              <a:t>There </a:t>
            </a:r>
            <a:r>
              <a:rPr lang="en-US" dirty="0"/>
              <a:t>are limits to the questions employers are allowed to ask during the interview process, and all must be related in some way to the ability of the candidate to perform the job.</a:t>
            </a:r>
          </a:p>
          <a:p>
            <a:endParaRPr lang="en-US" dirty="0"/>
          </a:p>
          <a:p>
            <a:endParaRPr lang="en-US" dirty="0"/>
          </a:p>
        </p:txBody>
      </p:sp>
      <p:sp>
        <p:nvSpPr>
          <p:cNvPr id="3" name="Title 2"/>
          <p:cNvSpPr>
            <a:spLocks noGrp="1"/>
          </p:cNvSpPr>
          <p:nvPr>
            <p:ph type="title"/>
          </p:nvPr>
        </p:nvSpPr>
        <p:spPr/>
        <p:txBody>
          <a:bodyPr/>
          <a:lstStyle/>
          <a:p>
            <a:r>
              <a:rPr lang="en-US" dirty="0" smtClean="0"/>
              <a:t>Epilepsy in the Workplace</a:t>
            </a:r>
            <a:endParaRPr lang="en-US" dirty="0"/>
          </a:p>
        </p:txBody>
      </p:sp>
    </p:spTree>
    <p:extLst>
      <p:ext uri="{BB962C8B-B14F-4D97-AF65-F5344CB8AC3E}">
        <p14:creationId xmlns:p14="http://schemas.microsoft.com/office/powerpoint/2010/main" val="3763900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endParaRPr lang="en-US" dirty="0" smtClean="0"/>
          </a:p>
          <a:p>
            <a:r>
              <a:rPr lang="en-US" dirty="0" smtClean="0"/>
              <a:t>One in 10 people will experience a seizure in their lifetime.</a:t>
            </a:r>
          </a:p>
          <a:p>
            <a:pPr>
              <a:buNone/>
            </a:pPr>
            <a:endParaRPr lang="en-US" dirty="0" smtClean="0"/>
          </a:p>
          <a:p>
            <a:pPr>
              <a:buNone/>
            </a:pPr>
            <a:endParaRPr lang="en-US" dirty="0" smtClean="0"/>
          </a:p>
          <a:p>
            <a:r>
              <a:rPr lang="en-US" dirty="0" smtClean="0"/>
              <a:t>One in every 100 people will develop epilepsy.</a:t>
            </a:r>
          </a:p>
          <a:p>
            <a:pPr>
              <a:buNone/>
            </a:pPr>
            <a:endParaRPr lang="en-US" dirty="0" smtClean="0"/>
          </a:p>
          <a:p>
            <a:pPr>
              <a:buNone/>
            </a:pPr>
            <a:endParaRPr lang="en-US" dirty="0" smtClean="0"/>
          </a:p>
          <a:p>
            <a:r>
              <a:rPr lang="en-US" dirty="0" smtClean="0"/>
              <a:t>Almost 500 new cases of epilepsy are diagnosed every day in the United States.</a:t>
            </a:r>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Statistics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u="sng" dirty="0" smtClean="0"/>
              <a:t>Disclosure and Privacy</a:t>
            </a:r>
            <a:r>
              <a:rPr lang="en-US" dirty="0" smtClean="0"/>
              <a:t>:</a:t>
            </a:r>
          </a:p>
          <a:p>
            <a:pPr marL="109728" indent="0">
              <a:buNone/>
            </a:pPr>
            <a:endParaRPr lang="en-US" dirty="0" smtClean="0"/>
          </a:p>
          <a:p>
            <a:r>
              <a:rPr lang="en-US" dirty="0" smtClean="0"/>
              <a:t>Employees </a:t>
            </a:r>
            <a:r>
              <a:rPr lang="en-US" dirty="0"/>
              <a:t>with epilepsy do not have to disclose their diagnosis unless they are using it as the basis to request an accommodation. There are pros and cons to disclosing and to keeping your condition secret.</a:t>
            </a:r>
          </a:p>
          <a:p>
            <a:endParaRPr lang="en-US" dirty="0"/>
          </a:p>
          <a:p>
            <a:r>
              <a:rPr lang="en-US" dirty="0"/>
              <a:t>Employers must keep employee health information that is disclosed confidential and only make it available to staff who need to know.</a:t>
            </a:r>
          </a:p>
          <a:p>
            <a:endParaRPr lang="en-US" dirty="0"/>
          </a:p>
        </p:txBody>
      </p:sp>
      <p:sp>
        <p:nvSpPr>
          <p:cNvPr id="3" name="Title 2"/>
          <p:cNvSpPr>
            <a:spLocks noGrp="1"/>
          </p:cNvSpPr>
          <p:nvPr>
            <p:ph type="title"/>
          </p:nvPr>
        </p:nvSpPr>
        <p:spPr/>
        <p:txBody>
          <a:bodyPr/>
          <a:lstStyle/>
          <a:p>
            <a:r>
              <a:rPr lang="en-US" dirty="0" smtClean="0"/>
              <a:t>Epilepsy in the Workplace</a:t>
            </a:r>
            <a:endParaRPr lang="en-US" dirty="0"/>
          </a:p>
        </p:txBody>
      </p:sp>
    </p:spTree>
    <p:extLst>
      <p:ext uri="{BB962C8B-B14F-4D97-AF65-F5344CB8AC3E}">
        <p14:creationId xmlns:p14="http://schemas.microsoft.com/office/powerpoint/2010/main" val="28217152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05400"/>
          </a:xfrm>
        </p:spPr>
        <p:txBody>
          <a:bodyPr>
            <a:normAutofit/>
          </a:bodyPr>
          <a:lstStyle/>
          <a:p>
            <a:r>
              <a:rPr lang="en-US" sz="1400" dirty="0" smtClean="0"/>
              <a:t>Sleep Deprivation</a:t>
            </a:r>
          </a:p>
          <a:p>
            <a:endParaRPr lang="en-US" sz="1400" dirty="0" smtClean="0"/>
          </a:p>
          <a:p>
            <a:r>
              <a:rPr lang="en-US" sz="1400" dirty="0" smtClean="0"/>
              <a:t>Missing Medication</a:t>
            </a:r>
          </a:p>
          <a:p>
            <a:endParaRPr lang="en-US" sz="1400" dirty="0" smtClean="0"/>
          </a:p>
          <a:p>
            <a:r>
              <a:rPr lang="en-US" sz="1400" dirty="0" smtClean="0"/>
              <a:t>Alcohol</a:t>
            </a:r>
          </a:p>
          <a:p>
            <a:endParaRPr lang="en-US" sz="1400" dirty="0" smtClean="0"/>
          </a:p>
          <a:p>
            <a:r>
              <a:rPr lang="en-US" sz="1400" dirty="0" smtClean="0"/>
              <a:t>Antihistamines and Decongestants</a:t>
            </a:r>
          </a:p>
          <a:p>
            <a:pPr>
              <a:buNone/>
            </a:pPr>
            <a:r>
              <a:rPr lang="en-US" sz="1400" dirty="0" smtClean="0"/>
              <a:t> </a:t>
            </a:r>
          </a:p>
          <a:p>
            <a:r>
              <a:rPr lang="en-US" sz="1400" dirty="0" smtClean="0"/>
              <a:t>Caffeine</a:t>
            </a:r>
          </a:p>
          <a:p>
            <a:endParaRPr lang="en-US" sz="1400" dirty="0" smtClean="0"/>
          </a:p>
          <a:p>
            <a:r>
              <a:rPr lang="en-US" sz="1400" dirty="0" smtClean="0"/>
              <a:t>Stress</a:t>
            </a:r>
          </a:p>
          <a:p>
            <a:endParaRPr lang="en-US" sz="1400" dirty="0" smtClean="0"/>
          </a:p>
          <a:p>
            <a:r>
              <a:rPr lang="en-US" sz="1400" dirty="0" smtClean="0"/>
              <a:t>Some Antibiotics and herbal supplements</a:t>
            </a:r>
          </a:p>
          <a:p>
            <a:endParaRPr lang="en-US" sz="1400" dirty="0" smtClean="0"/>
          </a:p>
          <a:p>
            <a:r>
              <a:rPr lang="en-US" sz="1400" dirty="0" smtClean="0"/>
              <a:t>Strobe Lights</a:t>
            </a:r>
          </a:p>
          <a:p>
            <a:endParaRPr lang="en-US" sz="1400" dirty="0" smtClean="0"/>
          </a:p>
          <a:p>
            <a:pPr marL="109728" indent="0">
              <a:buNone/>
            </a:pPr>
            <a:r>
              <a:rPr lang="en-US" sz="1400" dirty="0" smtClean="0"/>
              <a:t> </a:t>
            </a:r>
            <a:r>
              <a:rPr lang="en-US" sz="1400" u="sng" dirty="0" smtClean="0"/>
              <a:t>Keeping a journal to identify triggers can be helpful</a:t>
            </a:r>
          </a:p>
          <a:p>
            <a:endParaRPr lang="en-US" sz="1500" u="sng" dirty="0" smtClean="0"/>
          </a:p>
          <a:p>
            <a:endParaRPr lang="en-US" sz="1500" u="sng" dirty="0" smtClean="0"/>
          </a:p>
          <a:p>
            <a:endParaRPr lang="en-US" dirty="0" smtClean="0"/>
          </a:p>
          <a:p>
            <a:pPr marL="0" indent="0">
              <a:buNone/>
            </a:pPr>
            <a:endParaRPr lang="en-US" dirty="0" smtClean="0"/>
          </a:p>
        </p:txBody>
      </p:sp>
      <p:sp>
        <p:nvSpPr>
          <p:cNvPr id="2" name="Title 1"/>
          <p:cNvSpPr>
            <a:spLocks noGrp="1"/>
          </p:cNvSpPr>
          <p:nvPr>
            <p:ph type="title"/>
          </p:nvPr>
        </p:nvSpPr>
        <p:spPr/>
        <p:txBody>
          <a:bodyPr/>
          <a:lstStyle/>
          <a:p>
            <a:r>
              <a:rPr lang="en-US" dirty="0" smtClean="0"/>
              <a:t>Triggers or What to Avoid</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09800"/>
            <a:ext cx="8305800" cy="4525963"/>
          </a:xfrm>
        </p:spPr>
        <p:txBody>
          <a:bodyPr>
            <a:normAutofit/>
          </a:bodyPr>
          <a:lstStyle/>
          <a:p>
            <a:r>
              <a:rPr lang="en-US" sz="2400" dirty="0" smtClean="0"/>
              <a:t>Document when you observe the seizure/spell.</a:t>
            </a:r>
          </a:p>
          <a:p>
            <a:endParaRPr lang="en-US" sz="1050" dirty="0" smtClean="0"/>
          </a:p>
          <a:p>
            <a:r>
              <a:rPr lang="en-US" sz="2400" dirty="0" smtClean="0"/>
              <a:t>What is happening? What are you observing?</a:t>
            </a:r>
          </a:p>
          <a:p>
            <a:pPr marL="109728" indent="0">
              <a:buNone/>
            </a:pPr>
            <a:endParaRPr lang="en-US" sz="1050" dirty="0" smtClean="0"/>
          </a:p>
          <a:p>
            <a:r>
              <a:rPr lang="en-US" sz="2400" dirty="0" smtClean="0"/>
              <a:t>Trust your gut</a:t>
            </a:r>
          </a:p>
          <a:p>
            <a:endParaRPr lang="en-US" sz="1050" dirty="0" smtClean="0"/>
          </a:p>
          <a:p>
            <a:r>
              <a:rPr lang="en-US" sz="2400" dirty="0" smtClean="0"/>
              <a:t>Be vigilant</a:t>
            </a:r>
          </a:p>
          <a:p>
            <a:endParaRPr lang="en-US" sz="1050" dirty="0" smtClean="0"/>
          </a:p>
          <a:p>
            <a:r>
              <a:rPr lang="en-US" sz="2400" dirty="0" smtClean="0"/>
              <a:t>Be persistent. If your doctor cannot answer your questions about what is happening and why, seek a second or third opinion.</a:t>
            </a:r>
            <a:endParaRPr lang="en-US" sz="2400" dirty="0"/>
          </a:p>
        </p:txBody>
      </p:sp>
      <p:sp>
        <p:nvSpPr>
          <p:cNvPr id="2" name="Title 1"/>
          <p:cNvSpPr>
            <a:spLocks noGrp="1"/>
          </p:cNvSpPr>
          <p:nvPr>
            <p:ph type="title"/>
          </p:nvPr>
        </p:nvSpPr>
        <p:spPr>
          <a:xfrm>
            <a:off x="457200" y="337377"/>
            <a:ext cx="8229600" cy="1858962"/>
          </a:xfrm>
        </p:spPr>
        <p:txBody>
          <a:bodyPr>
            <a:normAutofit/>
          </a:bodyPr>
          <a:lstStyle/>
          <a:p>
            <a:r>
              <a:rPr lang="en-US" sz="2800" b="1" dirty="0" smtClean="0"/>
              <a:t>So You Think You </a:t>
            </a:r>
            <a:r>
              <a:rPr lang="en-US" sz="2800" b="1" dirty="0" smtClean="0"/>
              <a:t>or </a:t>
            </a:r>
            <a:r>
              <a:rPr lang="en-US" sz="2800" b="1" dirty="0" smtClean="0"/>
              <a:t>Someone You Know Is Having  Seizures, but they haven’t been diagnosed…What’s Next?</a:t>
            </a:r>
            <a:endParaRPr lang="en-US" sz="28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Dealing with lack of public knowledge/stigma</a:t>
            </a:r>
          </a:p>
          <a:p>
            <a:endParaRPr lang="en-US" dirty="0" smtClean="0"/>
          </a:p>
          <a:p>
            <a:r>
              <a:rPr lang="en-US" dirty="0" smtClean="0"/>
              <a:t>Establishing routines and learning to avoid triggers</a:t>
            </a:r>
          </a:p>
          <a:p>
            <a:endParaRPr lang="en-US" dirty="0" smtClean="0"/>
          </a:p>
          <a:p>
            <a:r>
              <a:rPr lang="en-US" dirty="0" smtClean="0"/>
              <a:t>Dealing with the side effects of epilepsy treatments</a:t>
            </a:r>
          </a:p>
          <a:p>
            <a:endParaRPr lang="en-US" dirty="0" smtClean="0"/>
          </a:p>
          <a:p>
            <a:r>
              <a:rPr lang="en-US" dirty="0" smtClean="0"/>
              <a:t>Adaptations and coping mechanisms for some of the limitations</a:t>
            </a:r>
            <a:endParaRPr lang="en-US" dirty="0"/>
          </a:p>
        </p:txBody>
      </p:sp>
      <p:sp>
        <p:nvSpPr>
          <p:cNvPr id="2" name="Title 1"/>
          <p:cNvSpPr>
            <a:spLocks noGrp="1"/>
          </p:cNvSpPr>
          <p:nvPr>
            <p:ph type="title"/>
          </p:nvPr>
        </p:nvSpPr>
        <p:spPr/>
        <p:txBody>
          <a:bodyPr/>
          <a:lstStyle/>
          <a:p>
            <a:r>
              <a:rPr lang="en-US" dirty="0" smtClean="0"/>
              <a:t>Living with Epilepsy</a:t>
            </a:r>
            <a:endParaRPr lang="en-US" dirty="0"/>
          </a:p>
        </p:txBody>
      </p:sp>
    </p:spTree>
    <p:extLst>
      <p:ext uri="{BB962C8B-B14F-4D97-AF65-F5344CB8AC3E}">
        <p14:creationId xmlns:p14="http://schemas.microsoft.com/office/powerpoint/2010/main" val="25812729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Epilepsy Foundation</a:t>
            </a:r>
          </a:p>
          <a:p>
            <a:endParaRPr lang="en-US" dirty="0" smtClean="0"/>
          </a:p>
          <a:p>
            <a:r>
              <a:rPr lang="en-US" dirty="0" smtClean="0"/>
              <a:t>Epilepsy Foundation: Florida</a:t>
            </a:r>
          </a:p>
          <a:p>
            <a:endParaRPr lang="en-US" dirty="0" smtClean="0"/>
          </a:p>
          <a:p>
            <a:r>
              <a:rPr lang="en-US" dirty="0" smtClean="0"/>
              <a:t>Epilepsy Association of Central Florida</a:t>
            </a:r>
          </a:p>
          <a:p>
            <a:endParaRPr lang="en-US" dirty="0" smtClean="0"/>
          </a:p>
          <a:p>
            <a:r>
              <a:rPr lang="en-US" dirty="0" smtClean="0"/>
              <a:t>CURE: Citizens United for Research in Epilepsy</a:t>
            </a:r>
          </a:p>
          <a:p>
            <a:endParaRPr lang="en-US" dirty="0" smtClean="0"/>
          </a:p>
          <a:p>
            <a:r>
              <a:rPr lang="en-US" dirty="0" smtClean="0"/>
              <a:t>FACES: Finding a Cure for Epilepsy and Seizures</a:t>
            </a:r>
          </a:p>
          <a:p>
            <a:endParaRPr lang="en-US" dirty="0" smtClean="0"/>
          </a:p>
          <a:p>
            <a:r>
              <a:rPr lang="en-US" dirty="0" smtClean="0"/>
              <a:t>Epilepsy Society-UK</a:t>
            </a:r>
          </a:p>
        </p:txBody>
      </p:sp>
      <p:sp>
        <p:nvSpPr>
          <p:cNvPr id="2" name="Title 1"/>
          <p:cNvSpPr>
            <a:spLocks noGrp="1"/>
          </p:cNvSpPr>
          <p:nvPr>
            <p:ph type="title"/>
          </p:nvPr>
        </p:nvSpPr>
        <p:spPr/>
        <p:txBody>
          <a:bodyPr/>
          <a:lstStyle/>
          <a:p>
            <a:r>
              <a:rPr lang="en-US" dirty="0" smtClean="0"/>
              <a:t>Epilepsy Organizations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hlinkClick r:id="rId2"/>
              </a:rPr>
              <a:t>http://www.epilepsy.com/</a:t>
            </a:r>
            <a:endParaRPr lang="en-US" dirty="0" smtClean="0"/>
          </a:p>
          <a:p>
            <a:endParaRPr lang="en-US" dirty="0" smtClean="0"/>
          </a:p>
          <a:p>
            <a:r>
              <a:rPr lang="en-US" dirty="0" smtClean="0">
                <a:hlinkClick r:id="rId3"/>
              </a:rPr>
              <a:t>http://epilepsyu.com/</a:t>
            </a:r>
            <a:endParaRPr lang="en-US" dirty="0" smtClean="0"/>
          </a:p>
          <a:p>
            <a:endParaRPr lang="en-US" dirty="0" smtClean="0"/>
          </a:p>
          <a:p>
            <a:r>
              <a:rPr lang="en-US" dirty="0" smtClean="0">
                <a:hlinkClick r:id="rId4"/>
              </a:rPr>
              <a:t>http://www.epilepsysociety.org.uk/</a:t>
            </a:r>
            <a:endParaRPr lang="en-US" dirty="0" smtClean="0"/>
          </a:p>
          <a:p>
            <a:endParaRPr lang="en-US" dirty="0" smtClean="0"/>
          </a:p>
          <a:p>
            <a:r>
              <a:rPr lang="en-US" dirty="0" smtClean="0"/>
              <a:t>Epilepsy Foundation of Florida, </a:t>
            </a:r>
            <a:r>
              <a:rPr lang="en-US" dirty="0" smtClean="0">
                <a:hlinkClick r:id="rId5"/>
              </a:rPr>
              <a:t>http</a:t>
            </a:r>
            <a:r>
              <a:rPr lang="en-US" dirty="0">
                <a:hlinkClick r:id="rId5"/>
              </a:rPr>
              <a:t>://www.efof.org</a:t>
            </a:r>
            <a:r>
              <a:rPr lang="en-US" dirty="0" smtClean="0">
                <a:hlinkClick r:id="rId5"/>
              </a:rPr>
              <a:t>/</a:t>
            </a:r>
            <a:endParaRPr lang="en-US" dirty="0" smtClean="0"/>
          </a:p>
          <a:p>
            <a:endParaRPr lang="en-US" dirty="0" smtClean="0"/>
          </a:p>
          <a:p>
            <a:r>
              <a:rPr lang="en-US" dirty="0" smtClean="0"/>
              <a:t>The Anti-Epilepsy Drug Registry, </a:t>
            </a:r>
            <a:r>
              <a:rPr lang="en-US" dirty="0" smtClean="0">
                <a:hlinkClick r:id="rId6"/>
              </a:rPr>
              <a:t>http</a:t>
            </a:r>
            <a:r>
              <a:rPr lang="en-US" dirty="0">
                <a:hlinkClick r:id="rId6"/>
              </a:rPr>
              <a:t>://www2.massgeneral.org/aed</a:t>
            </a:r>
            <a:r>
              <a:rPr lang="en-US" dirty="0" smtClean="0">
                <a:hlinkClick r:id="rId6"/>
              </a:rPr>
              <a:t>/</a:t>
            </a:r>
            <a:endParaRPr lang="en-US" dirty="0" smtClean="0"/>
          </a:p>
          <a:p>
            <a:endParaRPr lang="en-US" dirty="0" smtClean="0"/>
          </a:p>
          <a:p>
            <a:r>
              <a:rPr lang="en-US" dirty="0" smtClean="0"/>
              <a:t>EEOC page on Epilepsy in the Workplace, </a:t>
            </a:r>
            <a:r>
              <a:rPr lang="en-US" dirty="0" smtClean="0">
                <a:hlinkClick r:id="rId7"/>
              </a:rPr>
              <a:t>http</a:t>
            </a:r>
            <a:r>
              <a:rPr lang="en-US" dirty="0">
                <a:hlinkClick r:id="rId7"/>
              </a:rPr>
              <a:t>://</a:t>
            </a:r>
            <a:r>
              <a:rPr lang="en-US" dirty="0" smtClean="0">
                <a:hlinkClick r:id="rId7"/>
              </a:rPr>
              <a:t>www.eeoc.gov/facts/epilepsy.html</a:t>
            </a:r>
            <a:endParaRPr lang="en-US" dirty="0" smtClean="0"/>
          </a:p>
          <a:p>
            <a:pPr marL="0" indent="0">
              <a:buNone/>
            </a:pPr>
            <a:endParaRPr lang="en-US" dirty="0" smtClean="0"/>
          </a:p>
          <a:p>
            <a:endParaRPr lang="en-US" dirty="0"/>
          </a:p>
        </p:txBody>
      </p:sp>
      <p:sp>
        <p:nvSpPr>
          <p:cNvPr id="2" name="Title 1"/>
          <p:cNvSpPr>
            <a:spLocks noGrp="1"/>
          </p:cNvSpPr>
          <p:nvPr>
            <p:ph type="title"/>
          </p:nvPr>
        </p:nvSpPr>
        <p:spPr/>
        <p:txBody>
          <a:bodyPr/>
          <a:lstStyle/>
          <a:p>
            <a:r>
              <a:rPr lang="en-US" dirty="0" smtClean="0"/>
              <a:t>Resource Websites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1000" dirty="0" smtClean="0"/>
              <a:t>What is a Seizure?</a:t>
            </a:r>
          </a:p>
          <a:p>
            <a:r>
              <a:rPr lang="en-US" sz="800" dirty="0" smtClean="0">
                <a:hlinkClick r:id="rId2"/>
              </a:rPr>
              <a:t>http://www.hopkinsmedicine.org/healthlibrary/conditions/nervous_system_disorders/epilepsy_and_seizures_85,P00779/</a:t>
            </a:r>
            <a:endParaRPr lang="en-US" sz="800" dirty="0" smtClean="0"/>
          </a:p>
          <a:p>
            <a:r>
              <a:rPr lang="en-US" sz="800" dirty="0" smtClean="0">
                <a:hlinkClick r:id="rId3"/>
              </a:rPr>
              <a:t>http://www.brainexplorer.org/epilepsy/epilepsy_aetiology.shtml</a:t>
            </a:r>
            <a:endParaRPr lang="en-US" sz="800" dirty="0" smtClean="0"/>
          </a:p>
          <a:p>
            <a:r>
              <a:rPr lang="en-US" sz="800" dirty="0" smtClean="0">
                <a:hlinkClick r:id="rId4"/>
              </a:rPr>
              <a:t>http://www.youtube.com/watch?v=3QLkgA08eIc</a:t>
            </a:r>
            <a:r>
              <a:rPr lang="en-US" sz="800" dirty="0" smtClean="0"/>
              <a:t> </a:t>
            </a:r>
          </a:p>
          <a:p>
            <a:endParaRPr lang="en-US" sz="800" dirty="0" smtClean="0"/>
          </a:p>
          <a:p>
            <a:r>
              <a:rPr lang="en-US" sz="1000" dirty="0" smtClean="0"/>
              <a:t>What is Epilepsy?</a:t>
            </a:r>
          </a:p>
          <a:p>
            <a:r>
              <a:rPr lang="en-US" sz="800" dirty="0" smtClean="0">
                <a:hlinkClick r:id="rId5"/>
              </a:rPr>
              <a:t>http://epilepsy.med.nyu.edu/epilepsy/what-epilepsy</a:t>
            </a:r>
            <a:endParaRPr lang="en-US" sz="800" dirty="0" smtClean="0"/>
          </a:p>
          <a:p>
            <a:r>
              <a:rPr lang="en-US" sz="800" dirty="0" smtClean="0">
                <a:hlinkClick r:id="rId5"/>
              </a:rPr>
              <a:t>http://epilepsy.med.nyu.edu/epilepsy/what-epilepsy</a:t>
            </a:r>
            <a:endParaRPr lang="en-US" sz="800" dirty="0" smtClean="0"/>
          </a:p>
          <a:p>
            <a:endParaRPr lang="en-US" sz="800" dirty="0" smtClean="0"/>
          </a:p>
          <a:p>
            <a:r>
              <a:rPr lang="en-US" sz="1000" dirty="0" smtClean="0"/>
              <a:t>Causes of Epilepsy</a:t>
            </a:r>
          </a:p>
          <a:p>
            <a:r>
              <a:rPr lang="en-US" sz="800" dirty="0" smtClean="0">
                <a:hlinkClick r:id="rId6"/>
              </a:rPr>
              <a:t>http://www.mayoclinic.com/health/epilepsy/DS00342/DSECTION=causes</a:t>
            </a:r>
            <a:endParaRPr lang="en-US" sz="800" dirty="0" smtClean="0"/>
          </a:p>
          <a:p>
            <a:endParaRPr lang="en-US" sz="800" dirty="0" smtClean="0"/>
          </a:p>
          <a:p>
            <a:r>
              <a:rPr lang="en-US" sz="1000" dirty="0" smtClean="0"/>
              <a:t>First Person Language for Epilepsy</a:t>
            </a:r>
          </a:p>
          <a:p>
            <a:r>
              <a:rPr lang="en-US" sz="800" dirty="0" smtClean="0">
                <a:hlinkClick r:id="rId7"/>
              </a:rPr>
              <a:t>http://www.fddc.org/sites/default/files/file/about/People%20First%20Language.pdf</a:t>
            </a:r>
            <a:endParaRPr lang="en-US" sz="800" dirty="0" smtClean="0"/>
          </a:p>
          <a:p>
            <a:endParaRPr lang="en-US" sz="800" dirty="0" smtClean="0"/>
          </a:p>
          <a:p>
            <a:r>
              <a:rPr lang="en-US" sz="1000" dirty="0" smtClean="0"/>
              <a:t>Statistics</a:t>
            </a:r>
          </a:p>
          <a:p>
            <a:r>
              <a:rPr lang="en-US" sz="800" dirty="0" smtClean="0">
                <a:hlinkClick r:id="rId8"/>
              </a:rPr>
              <a:t>http://www.epilepsy.com/node/986825</a:t>
            </a:r>
            <a:endParaRPr lang="en-US" sz="800" dirty="0" smtClean="0"/>
          </a:p>
          <a:p>
            <a:r>
              <a:rPr lang="en-US" sz="800" dirty="0" smtClean="0">
                <a:hlinkClick r:id="rId9"/>
              </a:rPr>
              <a:t>http://www.cdc.gov/epilepsy/basics/fast_facts.htm</a:t>
            </a:r>
            <a:endParaRPr lang="en-US" sz="800" dirty="0" smtClean="0"/>
          </a:p>
          <a:p>
            <a:r>
              <a:rPr lang="en-US" sz="800" dirty="0" smtClean="0">
                <a:hlinkClick r:id="rId10"/>
              </a:rPr>
              <a:t>http://www.epilepsyfoundation.org/aboutepilepsy/whatisepilepsy/statistics.cfm</a:t>
            </a:r>
            <a:endParaRPr lang="en-US" sz="800" dirty="0" smtClean="0"/>
          </a:p>
          <a:p>
            <a:endParaRPr lang="en-US" sz="800" dirty="0" smtClean="0"/>
          </a:p>
          <a:p>
            <a:r>
              <a:rPr lang="en-US" sz="1000" dirty="0" smtClean="0"/>
              <a:t>Types of Seizures</a:t>
            </a:r>
            <a:endParaRPr lang="en-US" sz="1000" dirty="0" smtClean="0">
              <a:hlinkClick r:id="rId11"/>
            </a:endParaRPr>
          </a:p>
          <a:p>
            <a:r>
              <a:rPr lang="en-US" sz="800" dirty="0" smtClean="0">
                <a:hlinkClick r:id="rId11"/>
              </a:rPr>
              <a:t>http://www.epilepsywarriors.org/epilepsy-warriors-library/40-different-types-of-seizures/</a:t>
            </a:r>
            <a:endParaRPr lang="en-US" sz="800" dirty="0" smtClean="0"/>
          </a:p>
          <a:p>
            <a:r>
              <a:rPr lang="en-US" sz="800" dirty="0" smtClean="0">
                <a:hlinkClick r:id="rId12"/>
              </a:rPr>
              <a:t>http://professionals.epilepsy.com/wi/print_section.php?section=seizures_classified</a:t>
            </a:r>
            <a:endParaRPr lang="en-US" sz="800" dirty="0" smtClean="0"/>
          </a:p>
          <a:p>
            <a:r>
              <a:rPr lang="en-US" sz="800" dirty="0" smtClean="0">
                <a:hlinkClick r:id="rId13"/>
              </a:rPr>
              <a:t>http://neurology.stanford.edu/divisions/e_02.html</a:t>
            </a:r>
            <a:endParaRPr lang="en-US" sz="800" dirty="0" smtClean="0"/>
          </a:p>
          <a:p>
            <a:r>
              <a:rPr lang="en-US" sz="800" dirty="0" smtClean="0">
                <a:hlinkClick r:id="rId14"/>
              </a:rPr>
              <a:t>http://stason.org/TULARC/health/epilepsy/11-What-is-the-difference-between-partial-and-general-seizur.html#.UZ50yWRATOw</a:t>
            </a:r>
            <a:endParaRPr lang="en-US" sz="800" dirty="0" smtClean="0"/>
          </a:p>
          <a:p>
            <a:endParaRPr lang="en-US" sz="800" dirty="0" smtClean="0"/>
          </a:p>
          <a:p>
            <a:r>
              <a:rPr lang="en-US" sz="1000" dirty="0" smtClean="0"/>
              <a:t>Auras</a:t>
            </a:r>
          </a:p>
          <a:p>
            <a:r>
              <a:rPr lang="en-US" sz="800" dirty="0" smtClean="0">
                <a:hlinkClick r:id="rId15"/>
              </a:rPr>
              <a:t>http://www.epilepsy.com/epilepsy/auras</a:t>
            </a:r>
            <a:endParaRPr lang="en-US" sz="800" dirty="0" smtClean="0"/>
          </a:p>
          <a:p>
            <a:endParaRPr lang="en-US" sz="800" dirty="0" smtClean="0"/>
          </a:p>
          <a:p>
            <a:r>
              <a:rPr lang="en-US" sz="1000" dirty="0" smtClean="0"/>
              <a:t>Generalized Seizures</a:t>
            </a:r>
          </a:p>
          <a:p>
            <a:r>
              <a:rPr lang="en-US" sz="800" dirty="0" smtClean="0">
                <a:hlinkClick r:id="rId16"/>
              </a:rPr>
              <a:t>http://www.hopkinsmedicine.org/neurology_neurosurgery/specialty_areas/epilepsy/seizures/types/generalized-seizures.html</a:t>
            </a:r>
            <a:endParaRPr lang="en-US" sz="800" dirty="0" smtClean="0"/>
          </a:p>
          <a:p>
            <a:endParaRPr lang="en-US" sz="800" dirty="0" smtClean="0"/>
          </a:p>
          <a:p>
            <a:r>
              <a:rPr lang="en-US" sz="1000" dirty="0" smtClean="0"/>
              <a:t>Types of Generalized Seizures</a:t>
            </a:r>
          </a:p>
          <a:p>
            <a:r>
              <a:rPr lang="en-US" sz="800" dirty="0" smtClean="0">
                <a:hlinkClick r:id="rId16"/>
              </a:rPr>
              <a:t>http://www.hopkinsmedicine.org/neurology_neurosurgery/specialty_areas/epilepsy/seizures/types/generalized-seizures.html</a:t>
            </a:r>
            <a:endParaRPr lang="en-US" sz="800" dirty="0" smtClean="0"/>
          </a:p>
          <a:p>
            <a:endParaRPr lang="en-US" sz="800" dirty="0" smtClean="0"/>
          </a:p>
          <a:p>
            <a:r>
              <a:rPr lang="en-US" sz="1000" dirty="0" smtClean="0"/>
              <a:t>Tonic Seizures</a:t>
            </a:r>
          </a:p>
          <a:p>
            <a:r>
              <a:rPr lang="en-US" sz="800" dirty="0" smtClean="0">
                <a:hlinkClick r:id="rId17"/>
              </a:rPr>
              <a:t>http://www.hopkinsmedicine.org/neurology_neurosurgery/specialty_areas/epilepsy/seizures/types/tonic-and-clonic-seizures.html</a:t>
            </a:r>
            <a:endParaRPr lang="en-US" sz="800" dirty="0" smtClean="0"/>
          </a:p>
          <a:p>
            <a:endParaRPr lang="en-US" sz="800" dirty="0" smtClean="0"/>
          </a:p>
          <a:p>
            <a:r>
              <a:rPr lang="en-US" sz="800" dirty="0" smtClean="0"/>
              <a:t> </a:t>
            </a:r>
          </a:p>
          <a:p>
            <a:endParaRPr lang="en-US" sz="800" dirty="0" smtClean="0"/>
          </a:p>
          <a:p>
            <a:endParaRPr lang="en-US" sz="800"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smtClean="0"/>
              <a:t>Citations</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r>
              <a:rPr lang="en-US" sz="1000" dirty="0" err="1" smtClean="0"/>
              <a:t>Clonic</a:t>
            </a:r>
            <a:r>
              <a:rPr lang="en-US" sz="1000" dirty="0" smtClean="0"/>
              <a:t> Seizures</a:t>
            </a:r>
          </a:p>
          <a:p>
            <a:r>
              <a:rPr lang="en-US" sz="800" dirty="0" smtClean="0">
                <a:hlinkClick r:id="rId2"/>
              </a:rPr>
              <a:t>http://www.hopkinsmedicine.org/neurology_neurosurgery/specialty_areas/epilepsy/seizures/types/tonic-and-clonic-seizures.html</a:t>
            </a:r>
            <a:endParaRPr lang="en-US" sz="800" dirty="0" smtClean="0"/>
          </a:p>
          <a:p>
            <a:endParaRPr lang="en-US" sz="800" dirty="0" smtClean="0"/>
          </a:p>
          <a:p>
            <a:r>
              <a:rPr lang="en-US" sz="1000" dirty="0" smtClean="0"/>
              <a:t>Tonic-</a:t>
            </a:r>
            <a:r>
              <a:rPr lang="en-US" sz="1000" dirty="0" err="1" smtClean="0"/>
              <a:t>Clonic</a:t>
            </a:r>
            <a:r>
              <a:rPr lang="en-US" sz="1000" dirty="0" smtClean="0"/>
              <a:t> Seizures</a:t>
            </a:r>
          </a:p>
          <a:p>
            <a:r>
              <a:rPr lang="en-US" sz="800" dirty="0" smtClean="0">
                <a:hlinkClick r:id="rId3"/>
              </a:rPr>
              <a:t>http://www.hopkinsmedicine.org/neurology_neurosurgery/specialty_areas/epilepsy/seizures/types/tonic-clonic-grand-mal-seizures.html</a:t>
            </a:r>
            <a:endParaRPr lang="en-US" sz="800" dirty="0" smtClean="0"/>
          </a:p>
          <a:p>
            <a:endParaRPr lang="en-US" sz="800" dirty="0" smtClean="0"/>
          </a:p>
          <a:p>
            <a:r>
              <a:rPr lang="en-US" sz="1000" dirty="0" err="1" smtClean="0"/>
              <a:t>Atonic</a:t>
            </a:r>
            <a:r>
              <a:rPr lang="en-US" sz="1000" dirty="0" smtClean="0"/>
              <a:t> Seizures</a:t>
            </a:r>
          </a:p>
          <a:p>
            <a:r>
              <a:rPr lang="en-US" sz="800" dirty="0" smtClean="0">
                <a:hlinkClick r:id="rId4"/>
              </a:rPr>
              <a:t>http://www.hopkinsmedicine.org/neurology_neurosurgery/specialty_areas/epilepsy/seizures/types/drop-attack-atonic-seizures.html</a:t>
            </a:r>
            <a:endParaRPr lang="en-US" sz="800" dirty="0" smtClean="0"/>
          </a:p>
          <a:p>
            <a:r>
              <a:rPr lang="en-US" sz="800" dirty="0" smtClean="0">
                <a:hlinkClick r:id="rId5"/>
              </a:rPr>
              <a:t>http://www.youtube.com/watch?v=9obFVWW47NE</a:t>
            </a:r>
            <a:endParaRPr lang="en-US" sz="800" dirty="0" smtClean="0"/>
          </a:p>
          <a:p>
            <a:r>
              <a:rPr lang="en-US" sz="800" dirty="0" smtClean="0">
                <a:hlinkClick r:id="rId6"/>
              </a:rPr>
              <a:t>http://www.youtube.com/watch?v=YdZw9uNQt8k</a:t>
            </a:r>
            <a:endParaRPr lang="en-US" sz="800" dirty="0" smtClean="0"/>
          </a:p>
          <a:p>
            <a:endParaRPr lang="en-US" sz="800" dirty="0" smtClean="0"/>
          </a:p>
          <a:p>
            <a:r>
              <a:rPr lang="en-US" sz="1000" dirty="0" err="1" smtClean="0"/>
              <a:t>Myoclonic</a:t>
            </a:r>
            <a:r>
              <a:rPr lang="en-US" sz="1000" dirty="0" smtClean="0"/>
              <a:t> Seizures</a:t>
            </a:r>
          </a:p>
          <a:p>
            <a:r>
              <a:rPr lang="en-US" sz="800" dirty="0" smtClean="0">
                <a:hlinkClick r:id="rId7"/>
              </a:rPr>
              <a:t>http://www.hopkinsmedicine.org/neurology_neurosurgery/specialty_areas/epilepsy/seizures/types/myoclinc-seizures.html</a:t>
            </a:r>
            <a:endParaRPr lang="en-US" sz="800" dirty="0" smtClean="0"/>
          </a:p>
          <a:p>
            <a:r>
              <a:rPr lang="en-US" sz="800" dirty="0" smtClean="0">
                <a:hlinkClick r:id="rId8"/>
              </a:rPr>
              <a:t>http://www.epilepsy.com/epilepsy/seizure_myoclonic</a:t>
            </a:r>
            <a:endParaRPr lang="en-US" sz="800" dirty="0" smtClean="0"/>
          </a:p>
          <a:p>
            <a:r>
              <a:rPr lang="en-US" sz="800" dirty="0" smtClean="0">
                <a:hlinkClick r:id="rId9"/>
              </a:rPr>
              <a:t>http://www.youtube.com/watch?v=zPNVYFRhthg</a:t>
            </a:r>
            <a:endParaRPr lang="en-US" sz="800" dirty="0" smtClean="0"/>
          </a:p>
          <a:p>
            <a:r>
              <a:rPr lang="en-US" sz="800" dirty="0" smtClean="0">
                <a:hlinkClick r:id="rId10"/>
              </a:rPr>
              <a:t>http://www.youtube.com/watch?v=VC6HJPZr1VU</a:t>
            </a:r>
            <a:endParaRPr lang="en-US" sz="800" dirty="0" smtClean="0"/>
          </a:p>
          <a:p>
            <a:endParaRPr lang="en-US" sz="800" dirty="0" smtClean="0"/>
          </a:p>
          <a:p>
            <a:r>
              <a:rPr lang="en-US" sz="1000" dirty="0" smtClean="0"/>
              <a:t>Absence Seizures</a:t>
            </a:r>
          </a:p>
          <a:p>
            <a:r>
              <a:rPr lang="en-US" sz="800" dirty="0" smtClean="0">
                <a:hlinkClick r:id="rId11"/>
              </a:rPr>
              <a:t>http://www.hopkinsmedicine.org/neurology_neurosurgery/specialty_areas/epilepsy/seizures/types/absence-petit-mal-seizures.html</a:t>
            </a:r>
            <a:endParaRPr lang="en-US" sz="800" dirty="0" smtClean="0"/>
          </a:p>
          <a:p>
            <a:pPr>
              <a:lnSpc>
                <a:spcPct val="220000"/>
              </a:lnSpc>
            </a:pPr>
            <a:r>
              <a:rPr lang="en-US" sz="800" dirty="0" smtClean="0">
                <a:hlinkClick r:id="rId12"/>
              </a:rPr>
              <a:t>http://www.youtube.com/watch?v=mWK-oqwrJz0</a:t>
            </a:r>
            <a:endParaRPr lang="en-US" sz="800" dirty="0" smtClean="0"/>
          </a:p>
          <a:p>
            <a:pPr>
              <a:lnSpc>
                <a:spcPct val="220000"/>
              </a:lnSpc>
            </a:pPr>
            <a:r>
              <a:rPr lang="en-US" sz="800" dirty="0" smtClean="0">
                <a:hlinkClick r:id="rId13"/>
              </a:rPr>
              <a:t>http://www.youtube.com/watch?v=9HiKwTm755o</a:t>
            </a:r>
            <a:endParaRPr lang="en-US" sz="800" dirty="0" smtClean="0"/>
          </a:p>
          <a:p>
            <a:endParaRPr lang="en-US" sz="800" dirty="0" smtClean="0"/>
          </a:p>
          <a:p>
            <a:r>
              <a:rPr lang="en-US" sz="1000" dirty="0" smtClean="0"/>
              <a:t>Partial Seizures</a:t>
            </a:r>
          </a:p>
          <a:p>
            <a:r>
              <a:rPr lang="en-US" sz="800" dirty="0" smtClean="0">
                <a:hlinkClick r:id="rId14"/>
              </a:rPr>
              <a:t>http://www.hopkinsmedicine.org/neurology_neurosurgery/specialty_areas/epilepsy/seizures/types/partial-focus-seizures.html</a:t>
            </a:r>
            <a:endParaRPr lang="en-US" sz="800" dirty="0" smtClean="0"/>
          </a:p>
          <a:p>
            <a:r>
              <a:rPr lang="en-US" sz="800" dirty="0" smtClean="0">
                <a:hlinkClick r:id="rId15"/>
              </a:rPr>
              <a:t>http://www.epilepsyfoundation.org/aboutepilepsy/seizures/partialseizures/</a:t>
            </a:r>
            <a:endParaRPr lang="en-US" sz="800" dirty="0" smtClean="0"/>
          </a:p>
          <a:p>
            <a:endParaRPr lang="en-US" sz="800" dirty="0" smtClean="0"/>
          </a:p>
          <a:p>
            <a:r>
              <a:rPr lang="en-US" sz="1000" dirty="0" smtClean="0"/>
              <a:t>Types of Partial Seizures</a:t>
            </a:r>
          </a:p>
          <a:p>
            <a:r>
              <a:rPr lang="en-US" sz="800" dirty="0" smtClean="0">
                <a:hlinkClick r:id="rId15"/>
              </a:rPr>
              <a:t>http://www.epilepsyfoundation.org/aboutepilepsy/seizures/partialseizures/</a:t>
            </a:r>
            <a:endParaRPr lang="en-US" sz="800" dirty="0" smtClean="0"/>
          </a:p>
          <a:p>
            <a:r>
              <a:rPr lang="en-US" sz="800" dirty="0" smtClean="0">
                <a:hlinkClick r:id="rId14"/>
              </a:rPr>
              <a:t>http://www.hopkinsmedicine.org/neurology_neurosurgery/specialty_areas/epilepsy/seizures/types/partial-focus-seizures.html</a:t>
            </a:r>
            <a:endParaRPr lang="en-US" sz="800" dirty="0" smtClean="0"/>
          </a:p>
          <a:p>
            <a:endParaRPr lang="en-US" sz="800" dirty="0" smtClean="0"/>
          </a:p>
          <a:p>
            <a:r>
              <a:rPr lang="en-US" sz="1000" dirty="0" smtClean="0"/>
              <a:t>Complex Partial Seizures</a:t>
            </a:r>
          </a:p>
          <a:p>
            <a:r>
              <a:rPr lang="en-US" sz="800" dirty="0" smtClean="0">
                <a:hlinkClick r:id="rId16"/>
              </a:rPr>
              <a:t>http://www.hopkinsmedicine.org/neurology_neurosurgery/specialty_areas/epilepsy/seizures/types/partial-focus-seizures.html</a:t>
            </a:r>
          </a:p>
          <a:p>
            <a:r>
              <a:rPr lang="en-US" sz="800" dirty="0" smtClean="0">
                <a:hlinkClick r:id="rId16"/>
              </a:rPr>
              <a:t>http://www.epilepsyfoundation.org/aboutepilepsy/seizures/partialseizures/</a:t>
            </a:r>
          </a:p>
          <a:p>
            <a:r>
              <a:rPr lang="en-US" sz="800" dirty="0" smtClean="0">
                <a:hlinkClick r:id="rId16"/>
              </a:rPr>
              <a:t>http://www.youtube.com/watch?v=wvG5wY0LgJg</a:t>
            </a:r>
            <a:endParaRPr lang="en-US" sz="800" dirty="0" smtClean="0"/>
          </a:p>
          <a:p>
            <a:r>
              <a:rPr lang="en-US" sz="800" dirty="0" smtClean="0">
                <a:hlinkClick r:id="rId17"/>
              </a:rPr>
              <a:t>http://www.youtube.com/watch?v=uQWk5Ur5kD8</a:t>
            </a:r>
            <a:endParaRPr lang="en-US" sz="800" dirty="0" smtClean="0"/>
          </a:p>
          <a:p>
            <a:r>
              <a:rPr lang="en-US" sz="800" dirty="0" smtClean="0">
                <a:hlinkClick r:id="rId18"/>
              </a:rPr>
              <a:t>http://www.youtube.com/watch?v=N34Un6uYejU</a:t>
            </a:r>
            <a:endParaRPr lang="en-US" sz="800" dirty="0" smtClean="0"/>
          </a:p>
          <a:p>
            <a:endParaRPr lang="en-US" sz="800" dirty="0" smtClean="0">
              <a:hlinkClick r:id="rId16"/>
            </a:endParaRPr>
          </a:p>
          <a:p>
            <a:r>
              <a:rPr lang="en-US" sz="1000" dirty="0" smtClean="0"/>
              <a:t>Simple Partial Seizures</a:t>
            </a:r>
          </a:p>
          <a:p>
            <a:r>
              <a:rPr lang="en-US" sz="800" dirty="0" smtClean="0">
                <a:hlinkClick r:id="rId14"/>
              </a:rPr>
              <a:t>http://www.hopkinsmedicine.org/neurology_neurosurgery/specialty_areas/epilepsy/seizures/types/partial-focus-seizures.html</a:t>
            </a:r>
            <a:endParaRPr lang="en-US" sz="800" dirty="0" smtClean="0"/>
          </a:p>
          <a:p>
            <a:r>
              <a:rPr lang="en-US" sz="800" dirty="0" smtClean="0">
                <a:hlinkClick r:id="rId19"/>
              </a:rPr>
              <a:t>http://www.hopkinsmedicine.org/neurology_neurosurgery/specialty_areas/epilepsy/seizures/types/simple-partial-seizures.html</a:t>
            </a:r>
            <a:endParaRPr lang="en-US" sz="800" dirty="0" smtClean="0"/>
          </a:p>
          <a:p>
            <a:r>
              <a:rPr lang="en-US" sz="800" dirty="0" smtClean="0">
                <a:hlinkClick r:id="rId20"/>
              </a:rPr>
              <a:t>http://www.youtube.com/watch?v=X3_pv6us8A0</a:t>
            </a:r>
            <a:endParaRPr lang="en-US" sz="800" dirty="0" smtClean="0"/>
          </a:p>
          <a:p>
            <a:r>
              <a:rPr lang="en-US" sz="800" dirty="0" smtClean="0">
                <a:hlinkClick r:id="rId21"/>
              </a:rPr>
              <a:t>http://www.youtube.com/watch?v=rtjPs_B99Bo</a:t>
            </a:r>
            <a:endParaRPr lang="en-US" sz="800" dirty="0" smtClean="0"/>
          </a:p>
          <a:p>
            <a:endParaRPr lang="en-US" sz="800" dirty="0" smtClean="0"/>
          </a:p>
          <a:p>
            <a:r>
              <a:rPr lang="en-US" sz="1000" dirty="0" smtClean="0"/>
              <a:t>Multi-Seizure types &amp; Morphing</a:t>
            </a:r>
          </a:p>
          <a:p>
            <a:r>
              <a:rPr lang="en-US" sz="800" dirty="0" smtClean="0">
                <a:hlinkClick r:id="rId22"/>
              </a:rPr>
              <a:t>http://epilepsynyc.com/2012/07/when-seizure-types-change-part-i/</a:t>
            </a:r>
            <a:endParaRPr lang="en-US" sz="800" dirty="0" smtClean="0"/>
          </a:p>
          <a:p>
            <a:endParaRPr lang="en-US" sz="800" dirty="0" smtClean="0"/>
          </a:p>
          <a:p>
            <a:r>
              <a:rPr lang="en-US" sz="1000" dirty="0" smtClean="0"/>
              <a:t>Reflex Epilepsies</a:t>
            </a:r>
          </a:p>
          <a:p>
            <a:r>
              <a:rPr lang="en-US" sz="800" dirty="0" smtClean="0">
                <a:hlinkClick r:id="rId23"/>
              </a:rPr>
              <a:t>http://www.epilepsy.com/epilepsy/epilepsy_reflex</a:t>
            </a:r>
            <a:endParaRPr lang="en-US" sz="800" dirty="0" smtClean="0"/>
          </a:p>
          <a:p>
            <a:pPr>
              <a:buNone/>
            </a:pPr>
            <a:endParaRPr lang="en-US" sz="800" dirty="0" smtClean="0"/>
          </a:p>
          <a:p>
            <a:endParaRPr lang="en-US" sz="800" dirty="0" smtClean="0">
              <a:hlinkClick r:id="rId16"/>
            </a:endParaRPr>
          </a:p>
          <a:p>
            <a:endParaRPr lang="en-US" sz="800" dirty="0" smtClean="0"/>
          </a:p>
          <a:p>
            <a:endParaRPr lang="en-US" sz="800" dirty="0" smtClean="0"/>
          </a:p>
          <a:p>
            <a:endParaRPr lang="en-US" sz="800" dirty="0" smtClean="0"/>
          </a:p>
          <a:p>
            <a:endParaRPr lang="en-US" sz="800" dirty="0" smtClean="0"/>
          </a:p>
          <a:p>
            <a:endParaRPr lang="en-US" dirty="0"/>
          </a:p>
        </p:txBody>
      </p:sp>
      <p:sp>
        <p:nvSpPr>
          <p:cNvPr id="2" name="Title 1"/>
          <p:cNvSpPr>
            <a:spLocks noGrp="1"/>
          </p:cNvSpPr>
          <p:nvPr>
            <p:ph type="title"/>
          </p:nvPr>
        </p:nvSpPr>
        <p:spPr/>
        <p:txBody>
          <a:bodyPr/>
          <a:lstStyle/>
          <a:p>
            <a:r>
              <a:rPr lang="en-US" dirty="0" smtClean="0"/>
              <a:t>Citations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34000"/>
          </a:xfrm>
        </p:spPr>
        <p:txBody>
          <a:bodyPr>
            <a:normAutofit fontScale="47500" lnSpcReduction="20000"/>
          </a:bodyPr>
          <a:lstStyle/>
          <a:p>
            <a:r>
              <a:rPr lang="en-US" sz="1000" dirty="0" smtClean="0"/>
              <a:t>Co-existing Disorders</a:t>
            </a:r>
          </a:p>
          <a:p>
            <a:r>
              <a:rPr lang="en-US" sz="800" dirty="0" smtClean="0">
                <a:hlinkClick r:id="rId2"/>
              </a:rPr>
              <a:t>http://professionals.epilepsy.com/secondary/disorders.html</a:t>
            </a:r>
            <a:endParaRPr lang="en-US" sz="800" dirty="0" smtClean="0"/>
          </a:p>
          <a:p>
            <a:r>
              <a:rPr lang="en-US" sz="800" dirty="0" smtClean="0">
                <a:hlinkClick r:id="rId3"/>
              </a:rPr>
              <a:t>http://www.ninds.nih.gov/disorders/lennoxgastautsyndrome/lennoxgastautsyndrome.htm</a:t>
            </a:r>
            <a:endParaRPr lang="en-US" sz="800" dirty="0" smtClean="0"/>
          </a:p>
          <a:p>
            <a:r>
              <a:rPr lang="en-US" sz="800" dirty="0" smtClean="0">
                <a:hlinkClick r:id="rId4"/>
              </a:rPr>
              <a:t>http://www.ninds.nih.gov/disorders/infantilespasms/infantilespasms.htm</a:t>
            </a:r>
            <a:endParaRPr lang="en-US" sz="800" dirty="0" smtClean="0"/>
          </a:p>
          <a:p>
            <a:endParaRPr lang="en-US" sz="800" dirty="0" smtClean="0"/>
          </a:p>
          <a:p>
            <a:r>
              <a:rPr lang="en-US" sz="1000" dirty="0" smtClean="0"/>
              <a:t>Women and Epilepsy</a:t>
            </a:r>
          </a:p>
          <a:p>
            <a:r>
              <a:rPr lang="en-US" sz="800" dirty="0" smtClean="0">
                <a:hlinkClick r:id="rId5"/>
              </a:rPr>
              <a:t>http://www.epilepsyfoundation.org/livingwithepilepsy/gendertopics/womenshealthtopics/hormones-and-epilepsy.cfm</a:t>
            </a:r>
            <a:endParaRPr lang="en-US" sz="800" dirty="0" smtClean="0"/>
          </a:p>
          <a:p>
            <a:r>
              <a:rPr lang="en-US" sz="800" dirty="0" smtClean="0">
                <a:hlinkClick r:id="rId6"/>
              </a:rPr>
              <a:t>http://www.epilepsyfoundation.org/livingwithepilepsy/gendertopics/womenshealthtopics/pregnancyandepilepsymedications/index.cfm</a:t>
            </a:r>
            <a:endParaRPr lang="en-US" sz="800" dirty="0" smtClean="0"/>
          </a:p>
          <a:p>
            <a:endParaRPr lang="en-US" sz="800" dirty="0" smtClean="0"/>
          </a:p>
          <a:p>
            <a:r>
              <a:rPr lang="en-US" sz="1000" dirty="0" smtClean="0"/>
              <a:t>Headaches &amp; Migraines and Epilepsy</a:t>
            </a:r>
          </a:p>
          <a:p>
            <a:r>
              <a:rPr lang="en-US" sz="800" dirty="0" smtClean="0">
                <a:hlinkClick r:id="rId7"/>
              </a:rPr>
              <a:t>http://en.wikipedia.org/wiki/Ictal_headache</a:t>
            </a:r>
            <a:endParaRPr lang="en-US" sz="800" dirty="0" smtClean="0"/>
          </a:p>
          <a:p>
            <a:r>
              <a:rPr lang="en-US" sz="800" dirty="0" smtClean="0">
                <a:hlinkClick r:id="rId8"/>
              </a:rPr>
              <a:t>http://www.webmd.com/epilepsy/news/20130103/epilepsy-migraines-family</a:t>
            </a:r>
            <a:endParaRPr lang="en-US" sz="800" dirty="0" smtClean="0"/>
          </a:p>
          <a:p>
            <a:r>
              <a:rPr lang="en-US" sz="800" dirty="0" smtClean="0">
                <a:hlinkClick r:id="rId9"/>
              </a:rPr>
              <a:t>http://www.epilepsy.com/articles/ar_1063754930</a:t>
            </a:r>
            <a:endParaRPr lang="en-US" sz="800" dirty="0" smtClean="0"/>
          </a:p>
          <a:p>
            <a:endParaRPr lang="en-US" sz="800" dirty="0" smtClean="0"/>
          </a:p>
          <a:p>
            <a:r>
              <a:rPr lang="en-US" sz="1032" dirty="0" smtClean="0"/>
              <a:t>Cerebral Palsy and Epilepsy</a:t>
            </a:r>
          </a:p>
          <a:p>
            <a:r>
              <a:rPr lang="en-US" sz="800" dirty="0" smtClean="0"/>
              <a:t>Children with Cerebral Palsy: A Parent’s Guide by Elaine </a:t>
            </a:r>
            <a:r>
              <a:rPr lang="en-US" sz="800" dirty="0" err="1" smtClean="0"/>
              <a:t>Gerllis</a:t>
            </a:r>
            <a:r>
              <a:rPr lang="en-US" sz="800" dirty="0" smtClean="0"/>
              <a:t> </a:t>
            </a:r>
          </a:p>
          <a:p>
            <a:endParaRPr lang="en-US" sz="800" dirty="0" smtClean="0"/>
          </a:p>
          <a:p>
            <a:r>
              <a:rPr lang="en-US" sz="1032" dirty="0" smtClean="0"/>
              <a:t>Hydrocephalus and Epilepsy</a:t>
            </a:r>
          </a:p>
          <a:p>
            <a:r>
              <a:rPr lang="en-US" sz="900" dirty="0" smtClean="0">
                <a:hlinkClick r:id="rId10"/>
              </a:rPr>
              <a:t>http://www.hydroassoc.org/ha-updates/seizures-and-hydrocephalus/</a:t>
            </a:r>
            <a:r>
              <a:rPr lang="en-US" sz="900" dirty="0" smtClean="0"/>
              <a:t> </a:t>
            </a:r>
          </a:p>
          <a:p>
            <a:endParaRPr lang="en-US" sz="1032" dirty="0" smtClean="0"/>
          </a:p>
          <a:p>
            <a:r>
              <a:rPr lang="en-US" sz="1032" dirty="0" smtClean="0"/>
              <a:t>Autism and Epilepsy</a:t>
            </a:r>
          </a:p>
          <a:p>
            <a:r>
              <a:rPr lang="en-US" sz="800" dirty="0" smtClean="0">
                <a:hlinkClick r:id="rId11"/>
              </a:rPr>
              <a:t>http://www.medicalnewstoday.com/articles/260649.php</a:t>
            </a:r>
            <a:r>
              <a:rPr lang="en-US" sz="800" dirty="0" smtClean="0"/>
              <a:t> </a:t>
            </a:r>
            <a:endParaRPr lang="en-US" sz="800" dirty="0" smtClean="0">
              <a:hlinkClick r:id="rId11"/>
            </a:endParaRPr>
          </a:p>
          <a:p>
            <a:r>
              <a:rPr lang="en-US" sz="800" dirty="0" smtClean="0">
                <a:hlinkClick r:id="rId11"/>
              </a:rPr>
              <a:t>http://www.autismspeaks.org/family-services/epilepsy</a:t>
            </a:r>
          </a:p>
          <a:p>
            <a:r>
              <a:rPr lang="en-US" sz="800" dirty="0" smtClean="0">
                <a:hlinkClick r:id="rId11"/>
              </a:rPr>
              <a:t>http://www.medicalnewstoday.com/articles/260649.php</a:t>
            </a:r>
            <a:endParaRPr lang="en-US" sz="800" dirty="0" smtClean="0"/>
          </a:p>
          <a:p>
            <a:r>
              <a:rPr lang="en-US" sz="800" dirty="0" smtClean="0">
                <a:hlinkClick r:id="rId12"/>
              </a:rPr>
              <a:t>http://www.dailymail.co.uk/health/article-2325088/Scientists-discover-link-epilepsy-autism-time.html</a:t>
            </a:r>
            <a:endParaRPr lang="en-US" sz="800" dirty="0" smtClean="0"/>
          </a:p>
          <a:p>
            <a:r>
              <a:rPr lang="en-US" sz="1000" dirty="0" smtClean="0"/>
              <a:t>Mood Disorders and Epilepsy</a:t>
            </a:r>
          </a:p>
          <a:p>
            <a:r>
              <a:rPr lang="en-US" sz="1000" dirty="0" smtClean="0">
                <a:hlinkClick r:id="rId13"/>
              </a:rPr>
              <a:t>http://en.wikipedia.org/wiki/Interictal_dysphoric_disorder</a:t>
            </a:r>
            <a:endParaRPr lang="en-US" sz="1000" dirty="0" smtClean="0"/>
          </a:p>
          <a:p>
            <a:r>
              <a:rPr lang="en-US" sz="800" dirty="0" err="1" smtClean="0"/>
              <a:t>M</a:t>
            </a:r>
            <a:r>
              <a:rPr lang="en-US" sz="1000" dirty="0" err="1" smtClean="0"/>
              <a:t>ula</a:t>
            </a:r>
            <a:r>
              <a:rPr lang="en-US" sz="1000" dirty="0" smtClean="0"/>
              <a:t>, Marco, </a:t>
            </a:r>
            <a:r>
              <a:rPr lang="en-US" sz="1000" dirty="0" err="1" smtClean="0"/>
              <a:t>M.D.,Ph.D</a:t>
            </a:r>
            <a:r>
              <a:rPr lang="en-US" sz="1000" dirty="0" smtClean="0"/>
              <a:t>. "Epilepsy and Seizures: Neuropsychiatric Implications." </a:t>
            </a:r>
            <a:r>
              <a:rPr lang="en-US" sz="1000" i="1" dirty="0" smtClean="0"/>
              <a:t>Psychiatric Times</a:t>
            </a:r>
            <a:r>
              <a:rPr lang="en-US" sz="1000" dirty="0" smtClean="0"/>
              <a:t> XXXI.4 (2014): 17-19. Print.</a:t>
            </a:r>
          </a:p>
          <a:p>
            <a:r>
              <a:rPr lang="en-US" sz="1000" dirty="0" smtClean="0"/>
              <a:t>Depression and Epilepsy</a:t>
            </a:r>
          </a:p>
          <a:p>
            <a:r>
              <a:rPr lang="en-US" sz="800" dirty="0" smtClean="0">
                <a:hlinkClick r:id="rId14"/>
              </a:rPr>
              <a:t>http://www.epilepsyfoundation.org/aboutepilepsy/relatedconditions/Depression/</a:t>
            </a:r>
            <a:endParaRPr lang="en-US" sz="800" dirty="0" smtClean="0"/>
          </a:p>
          <a:p>
            <a:r>
              <a:rPr lang="en-US" sz="800" dirty="0" smtClean="0">
                <a:hlinkClick r:id="rId15"/>
              </a:rPr>
              <a:t>http://www.sciencedaily.com/releases/2005/02/050223144959.htm</a:t>
            </a:r>
            <a:r>
              <a:rPr lang="en-US" sz="800" dirty="0" smtClean="0"/>
              <a:t> </a:t>
            </a:r>
          </a:p>
          <a:p>
            <a:endParaRPr lang="en-US" sz="800" dirty="0" smtClean="0"/>
          </a:p>
          <a:p>
            <a:r>
              <a:rPr lang="en-US" sz="1000" dirty="0" smtClean="0"/>
              <a:t>Cognition and Epilepsy   </a:t>
            </a:r>
          </a:p>
          <a:p>
            <a:r>
              <a:rPr lang="en-US" sz="800" dirty="0" smtClean="0">
                <a:hlinkClick r:id="rId16"/>
              </a:rPr>
              <a:t>http://www.epilepsysociety.org.uk/AboutEpilepsy/Livingwithepilepsy/Epilepsyandmemory</a:t>
            </a:r>
            <a:endParaRPr lang="en-US" sz="800" dirty="0" smtClean="0"/>
          </a:p>
          <a:p>
            <a:r>
              <a:rPr lang="en-US" sz="800" dirty="0" smtClean="0">
                <a:hlinkClick r:id="rId17"/>
              </a:rPr>
              <a:t>http://www.ncbi.nlm.nih.gov/pmc/articles/PMC1797884/</a:t>
            </a:r>
            <a:endParaRPr lang="en-US" sz="800" dirty="0" smtClean="0"/>
          </a:p>
          <a:p>
            <a:r>
              <a:rPr lang="en-US" sz="800" dirty="0" smtClean="0">
                <a:hlinkClick r:id="rId18"/>
              </a:rPr>
              <a:t>http://www.sciencedirect.com/science/article/pii/S1059131106000367</a:t>
            </a:r>
            <a:endParaRPr lang="en-US" sz="800" dirty="0" smtClean="0"/>
          </a:p>
          <a:p>
            <a:endParaRPr lang="en-US" sz="800" dirty="0" smtClean="0"/>
          </a:p>
          <a:p>
            <a:r>
              <a:rPr lang="en-US" sz="1000" dirty="0" smtClean="0"/>
              <a:t>Epilepsy and Mortality</a:t>
            </a:r>
          </a:p>
          <a:p>
            <a:r>
              <a:rPr lang="en-US" sz="800" dirty="0" smtClean="0">
                <a:hlinkClick r:id="rId19"/>
              </a:rPr>
              <a:t>http://www.epilepsy.com/epilepsy/newsletter/august10_sudep</a:t>
            </a:r>
            <a:endParaRPr lang="en-US" sz="800" dirty="0" smtClean="0"/>
          </a:p>
          <a:p>
            <a:r>
              <a:rPr lang="en-US" sz="1032" dirty="0" smtClean="0"/>
              <a:t>New Treatments for Epilepsy</a:t>
            </a:r>
          </a:p>
          <a:p>
            <a:r>
              <a:rPr lang="en-US" sz="774" dirty="0" smtClean="0">
                <a:hlinkClick r:id="rId20"/>
              </a:rPr>
              <a:t>http://www.medicalnewstoday.com/articles/277338.php</a:t>
            </a:r>
            <a:endParaRPr lang="en-US" sz="774" dirty="0" smtClean="0"/>
          </a:p>
          <a:p>
            <a:r>
              <a:rPr lang="en-US" sz="774" dirty="0" smtClean="0">
                <a:hlinkClick r:id="rId21"/>
              </a:rPr>
              <a:t>http://www.medicalnewstoday.com/releases/276400.php</a:t>
            </a:r>
            <a:r>
              <a:rPr lang="en-US" sz="774" dirty="0" smtClean="0"/>
              <a:t>  </a:t>
            </a:r>
          </a:p>
          <a:p>
            <a:endParaRPr lang="en-US" sz="774" dirty="0" smtClean="0"/>
          </a:p>
          <a:p>
            <a:r>
              <a:rPr lang="en-US" sz="1000" dirty="0" smtClean="0"/>
              <a:t>Triggers or What to Avoid</a:t>
            </a:r>
          </a:p>
          <a:p>
            <a:r>
              <a:rPr lang="en-US" sz="800" dirty="0" smtClean="0"/>
              <a:t>Orlando Epilepsy Center</a:t>
            </a:r>
          </a:p>
          <a:p>
            <a:r>
              <a:rPr lang="en-US" sz="800" dirty="0" smtClean="0">
                <a:hlinkClick r:id="rId22"/>
              </a:rPr>
              <a:t>http://www.epilepsyfoundation.org/aboutepilepsy/Diagnosis/seizureprovokingtriggers.cfm</a:t>
            </a:r>
            <a:endParaRPr lang="en-US" sz="800" dirty="0" smtClean="0"/>
          </a:p>
          <a:p>
            <a:r>
              <a:rPr lang="en-US" sz="800" dirty="0" smtClean="0">
                <a:hlinkClick r:id="rId23"/>
              </a:rPr>
              <a:t>http://www.epilepsy.com/epilepsy/provoke_seizure</a:t>
            </a:r>
            <a:r>
              <a:rPr lang="en-US" sz="800" dirty="0" smtClean="0"/>
              <a:t> </a:t>
            </a:r>
          </a:p>
          <a:p>
            <a:pPr>
              <a:buNone/>
            </a:pPr>
            <a:endParaRPr lang="en-US" sz="800" dirty="0" smtClean="0"/>
          </a:p>
          <a:p>
            <a:r>
              <a:rPr lang="en-US" sz="1000" dirty="0" smtClean="0"/>
              <a:t>Epilepsy Organizations</a:t>
            </a:r>
          </a:p>
          <a:p>
            <a:r>
              <a:rPr lang="en-US" sz="800" dirty="0" smtClean="0">
                <a:hlinkClick r:id="rId24"/>
              </a:rPr>
              <a:t>http://www.autismspeaks.org/family-services/epilepsy</a:t>
            </a:r>
            <a:endParaRPr lang="en-US" sz="800" dirty="0" smtClean="0"/>
          </a:p>
          <a:p>
            <a:pPr>
              <a:buNone/>
            </a:pPr>
            <a:endParaRPr lang="en-US" sz="800" dirty="0" smtClean="0"/>
          </a:p>
          <a:p>
            <a:endParaRPr lang="en-US" sz="800" dirty="0" smtClean="0"/>
          </a:p>
          <a:p>
            <a:endParaRPr lang="en-US" sz="800" dirty="0"/>
          </a:p>
        </p:txBody>
      </p:sp>
      <p:sp>
        <p:nvSpPr>
          <p:cNvPr id="2" name="Title 1"/>
          <p:cNvSpPr>
            <a:spLocks noGrp="1"/>
          </p:cNvSpPr>
          <p:nvPr>
            <p:ph type="title"/>
          </p:nvPr>
        </p:nvSpPr>
        <p:spPr/>
        <p:txBody>
          <a:bodyPr/>
          <a:lstStyle/>
          <a:p>
            <a:r>
              <a:rPr lang="en-US" dirty="0" smtClean="0"/>
              <a:t>Citations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If you would like more information, please feel free to contact us:</a:t>
            </a:r>
          </a:p>
          <a:p>
            <a:pPr marL="0" indent="0">
              <a:buNone/>
            </a:pPr>
            <a:endParaRPr lang="en-US" dirty="0" smtClean="0"/>
          </a:p>
          <a:p>
            <a:pPr marL="0" indent="0">
              <a:buNone/>
            </a:pPr>
            <a:r>
              <a:rPr lang="en-US" sz="3100" dirty="0" smtClean="0"/>
              <a:t>Kimberley Spire-Oh, Esq</a:t>
            </a:r>
            <a:r>
              <a:rPr lang="en-US" sz="3100" dirty="0" smtClean="0"/>
              <a:t>.</a:t>
            </a:r>
          </a:p>
          <a:p>
            <a:pPr marL="0" indent="0">
              <a:buNone/>
            </a:pPr>
            <a:r>
              <a:rPr lang="en-US" sz="3100" dirty="0" smtClean="0"/>
              <a:t>Law Office of Kimberley Spire-Oh, PA</a:t>
            </a:r>
            <a:endParaRPr lang="en-US" sz="3100" dirty="0" smtClean="0"/>
          </a:p>
          <a:p>
            <a:pPr marL="0" indent="0">
              <a:buNone/>
            </a:pPr>
            <a:r>
              <a:rPr lang="en-US" sz="3200" dirty="0" smtClean="0"/>
              <a:t>6141 Lake Worth Road</a:t>
            </a:r>
          </a:p>
          <a:p>
            <a:pPr marL="0" indent="0">
              <a:buNone/>
            </a:pPr>
            <a:r>
              <a:rPr lang="en-US" sz="3200" dirty="0" smtClean="0"/>
              <a:t>Lake Worth, FL  33463</a:t>
            </a:r>
            <a:endParaRPr lang="en-US" sz="3100" dirty="0" smtClean="0"/>
          </a:p>
          <a:p>
            <a:pPr marL="0" indent="0">
              <a:buNone/>
            </a:pPr>
            <a:r>
              <a:rPr lang="en-US" sz="3100" dirty="0" smtClean="0"/>
              <a:t>(561) 307-9620</a:t>
            </a:r>
          </a:p>
          <a:p>
            <a:pPr marL="0" indent="0">
              <a:buNone/>
            </a:pPr>
            <a:r>
              <a:rPr lang="en-US" sz="3100" dirty="0" smtClean="0">
                <a:hlinkClick r:id="rId2"/>
              </a:rPr>
              <a:t>kimberley@ksolawfirm.com</a:t>
            </a:r>
            <a:endParaRPr lang="en-US" sz="3100" dirty="0" smtClean="0"/>
          </a:p>
          <a:p>
            <a:pPr marL="0" indent="0">
              <a:buNone/>
            </a:pPr>
            <a:endParaRPr lang="en-US" sz="2800" dirty="0" smtClean="0"/>
          </a:p>
          <a:p>
            <a:pPr marL="0" indent="0">
              <a:buNone/>
            </a:pPr>
            <a:r>
              <a:rPr lang="en-US" sz="3100" dirty="0"/>
              <a:t>Jaime </a:t>
            </a:r>
            <a:r>
              <a:rPr lang="en-US" sz="3100" dirty="0" err="1"/>
              <a:t>Sagona</a:t>
            </a:r>
            <a:r>
              <a:rPr lang="en-US" sz="3100" dirty="0"/>
              <a:t>, M.A.</a:t>
            </a:r>
          </a:p>
          <a:p>
            <a:pPr marL="0" indent="0">
              <a:buNone/>
            </a:pPr>
            <a:r>
              <a:rPr lang="en-US" sz="3100" dirty="0"/>
              <a:t>(407) 319-3049</a:t>
            </a:r>
          </a:p>
          <a:p>
            <a:pPr marL="0" indent="0">
              <a:buNone/>
            </a:pPr>
            <a:r>
              <a:rPr lang="en-US" sz="3100" smtClean="0">
                <a:hlinkClick r:id="rId3"/>
              </a:rPr>
              <a:t>jaime.sagona@gmail.com</a:t>
            </a:r>
            <a:endParaRPr lang="en-US" sz="3100" smtClean="0"/>
          </a:p>
          <a:p>
            <a:pPr marL="0" indent="0">
              <a:buNone/>
            </a:pPr>
            <a:endParaRPr lang="en-US" sz="3100" dirty="0"/>
          </a:p>
          <a:p>
            <a:pPr marL="0" indent="0">
              <a:buNone/>
            </a:pPr>
            <a:endParaRPr lang="en-US" dirty="0"/>
          </a:p>
          <a:p>
            <a:pPr marL="0" indent="0">
              <a:buNone/>
            </a:pPr>
            <a:endParaRPr lang="en-US" dirty="0"/>
          </a:p>
        </p:txBody>
      </p:sp>
      <p:sp>
        <p:nvSpPr>
          <p:cNvPr id="2" name="Title 1"/>
          <p:cNvSpPr>
            <a:spLocks noGrp="1"/>
          </p:cNvSpPr>
          <p:nvPr>
            <p:ph type="title"/>
          </p:nvPr>
        </p:nvSpPr>
        <p:spPr/>
        <p:txBody>
          <a:bodyPr/>
          <a:lstStyle/>
          <a:p>
            <a:r>
              <a:rPr lang="en-US" dirty="0" smtClean="0"/>
              <a:t>Contact Information</a:t>
            </a:r>
            <a:endParaRPr lang="en-US" dirty="0"/>
          </a:p>
        </p:txBody>
      </p:sp>
    </p:spTree>
    <p:extLst>
      <p:ext uri="{BB962C8B-B14F-4D97-AF65-F5344CB8AC3E}">
        <p14:creationId xmlns:p14="http://schemas.microsoft.com/office/powerpoint/2010/main" val="68318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071872"/>
          </a:xfrm>
        </p:spPr>
        <p:txBody>
          <a:bodyPr>
            <a:normAutofit fontScale="70000" lnSpcReduction="20000"/>
          </a:bodyPr>
          <a:lstStyle/>
          <a:p>
            <a:pPr>
              <a:lnSpc>
                <a:spcPct val="210000"/>
              </a:lnSpc>
            </a:pPr>
            <a:r>
              <a:rPr lang="en-US" sz="3000" dirty="0" smtClean="0"/>
              <a:t>Epilepsy results in an estimated annual cost of $15.5 billion in medical costs and lost or reduced earnings.</a:t>
            </a:r>
          </a:p>
          <a:p>
            <a:pPr>
              <a:lnSpc>
                <a:spcPct val="210000"/>
              </a:lnSpc>
              <a:buNone/>
            </a:pPr>
            <a:endParaRPr lang="en-US" sz="3000" dirty="0" smtClean="0"/>
          </a:p>
          <a:p>
            <a:pPr>
              <a:lnSpc>
                <a:spcPct val="210000"/>
              </a:lnSpc>
            </a:pPr>
            <a:r>
              <a:rPr lang="en-US" sz="3000" dirty="0" smtClean="0"/>
              <a:t>Historically, epilepsy research has been underfunded. Each year the National Institute of Health spends $30 billion on medical research, but just ½ of 1% of that is spent on epilepsy.</a:t>
            </a:r>
          </a:p>
          <a:p>
            <a:pPr>
              <a:buNone/>
            </a:pPr>
            <a:endParaRPr lang="en-US" sz="1818" dirty="0" smtClean="0"/>
          </a:p>
          <a:p>
            <a:pPr>
              <a:buNone/>
            </a:pPr>
            <a:r>
              <a:rPr lang="en-US" dirty="0" smtClean="0"/>
              <a:t>   </a:t>
            </a:r>
            <a:endParaRPr lang="en-US" dirty="0"/>
          </a:p>
        </p:txBody>
      </p:sp>
      <p:sp>
        <p:nvSpPr>
          <p:cNvPr id="2" name="Title 1"/>
          <p:cNvSpPr>
            <a:spLocks noGrp="1"/>
          </p:cNvSpPr>
          <p:nvPr>
            <p:ph type="title"/>
          </p:nvPr>
        </p:nvSpPr>
        <p:spPr/>
        <p:txBody>
          <a:bodyPr/>
          <a:lstStyle/>
          <a:p>
            <a:r>
              <a:rPr lang="en-US" dirty="0" smtClean="0"/>
              <a:t>Statistics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32500" lnSpcReduction="20000"/>
          </a:bodyPr>
          <a:lstStyle/>
          <a:p>
            <a:pPr>
              <a:lnSpc>
                <a:spcPct val="220000"/>
              </a:lnSpc>
            </a:pPr>
            <a:r>
              <a:rPr lang="en-US" sz="4923" dirty="0" smtClean="0"/>
              <a:t>A seizure occurs when neurons in the brain create abnormally increased electrical activity that temporarily interrupts normal electrical brain function.</a:t>
            </a:r>
          </a:p>
          <a:p>
            <a:pPr>
              <a:lnSpc>
                <a:spcPct val="220000"/>
              </a:lnSpc>
              <a:buNone/>
            </a:pPr>
            <a:endParaRPr lang="en-US" sz="4923" dirty="0" smtClean="0"/>
          </a:p>
          <a:p>
            <a:pPr>
              <a:lnSpc>
                <a:spcPct val="220000"/>
              </a:lnSpc>
            </a:pPr>
            <a:r>
              <a:rPr lang="en-US" sz="4923" dirty="0" smtClean="0"/>
              <a:t>If the seizure spreads through the entire brain, many brain functions may be involved. This is called a generalized seizure.</a:t>
            </a:r>
          </a:p>
          <a:p>
            <a:pPr>
              <a:lnSpc>
                <a:spcPct val="220000"/>
              </a:lnSpc>
              <a:buNone/>
            </a:pPr>
            <a:r>
              <a:rPr lang="en-US" sz="4923" dirty="0" smtClean="0"/>
              <a:t>   </a:t>
            </a:r>
          </a:p>
          <a:p>
            <a:pPr>
              <a:lnSpc>
                <a:spcPct val="220000"/>
              </a:lnSpc>
            </a:pPr>
            <a:r>
              <a:rPr lang="en-US" sz="4923" dirty="0" smtClean="0"/>
              <a:t>If electrical activity is localized or isolated to a specific area of the brain. That is called a focal seizure.</a:t>
            </a:r>
          </a:p>
          <a:p>
            <a:pPr>
              <a:lnSpc>
                <a:spcPct val="220000"/>
              </a:lnSpc>
              <a:buNone/>
            </a:pPr>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What is a Seizure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81600"/>
          </a:xfrm>
        </p:spPr>
        <p:txBody>
          <a:bodyPr>
            <a:normAutofit/>
          </a:bodyPr>
          <a:lstStyle/>
          <a:p>
            <a:pPr>
              <a:lnSpc>
                <a:spcPct val="200000"/>
              </a:lnSpc>
            </a:pPr>
            <a:r>
              <a:rPr lang="en-US" sz="2100" dirty="0" smtClean="0"/>
              <a:t>Epilepsy is a seizure disorder.</a:t>
            </a:r>
          </a:p>
          <a:p>
            <a:pPr>
              <a:lnSpc>
                <a:spcPct val="200000"/>
              </a:lnSpc>
              <a:buNone/>
            </a:pPr>
            <a:endParaRPr lang="en-US" sz="2100" dirty="0" smtClean="0"/>
          </a:p>
          <a:p>
            <a:pPr>
              <a:lnSpc>
                <a:spcPct val="200000"/>
              </a:lnSpc>
            </a:pPr>
            <a:r>
              <a:rPr lang="en-US" sz="2100" dirty="0" smtClean="0"/>
              <a:t>A person with epilepsy has had two or more unprovoked seizures, regardless of seizure type.</a:t>
            </a:r>
          </a:p>
          <a:p>
            <a:pPr>
              <a:lnSpc>
                <a:spcPct val="200000"/>
              </a:lnSpc>
              <a:buNone/>
            </a:pPr>
            <a:endParaRPr lang="en-US" sz="2100" dirty="0" smtClean="0"/>
          </a:p>
          <a:p>
            <a:pPr>
              <a:lnSpc>
                <a:spcPct val="200000"/>
              </a:lnSpc>
            </a:pPr>
            <a:r>
              <a:rPr lang="en-US" sz="2100" dirty="0" smtClean="0"/>
              <a:t>The seizures may result from a hereditary tendency or a brain injury, but often the cause in unknown. </a:t>
            </a:r>
          </a:p>
          <a:p>
            <a:pPr>
              <a:lnSpc>
                <a:spcPct val="200000"/>
              </a:lnSpc>
            </a:pPr>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What is Epilepsy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Epilepsy has no identifiable cause in about half of those who have the condition. Epilepsy can develop at any age and can be a result of genetics, stroke, head injury, and many other factors.</a:t>
            </a:r>
          </a:p>
          <a:p>
            <a:endParaRPr lang="en-US" dirty="0" smtClean="0"/>
          </a:p>
          <a:p>
            <a:r>
              <a:rPr lang="en-US" dirty="0" smtClean="0"/>
              <a:t>In the other half, it may be traced to various factors:</a:t>
            </a:r>
          </a:p>
          <a:p>
            <a:pPr lvl="1"/>
            <a:r>
              <a:rPr lang="en-US" dirty="0" smtClean="0"/>
              <a:t>Genetic Influence</a:t>
            </a:r>
          </a:p>
          <a:p>
            <a:pPr lvl="1"/>
            <a:r>
              <a:rPr lang="en-US" dirty="0" smtClean="0"/>
              <a:t>Developmental Disorders</a:t>
            </a:r>
          </a:p>
          <a:p>
            <a:pPr lvl="1"/>
            <a:r>
              <a:rPr lang="en-US" dirty="0" smtClean="0"/>
              <a:t>Prenatal Injury</a:t>
            </a:r>
          </a:p>
          <a:p>
            <a:pPr lvl="1"/>
            <a:r>
              <a:rPr lang="en-US" dirty="0" smtClean="0"/>
              <a:t>Head Trauma</a:t>
            </a:r>
          </a:p>
          <a:p>
            <a:pPr lvl="1"/>
            <a:r>
              <a:rPr lang="en-US" dirty="0" smtClean="0"/>
              <a:t>Medical Disorders</a:t>
            </a:r>
          </a:p>
          <a:p>
            <a:pPr lvl="1"/>
            <a:r>
              <a:rPr lang="en-US" dirty="0" smtClean="0"/>
              <a:t>Dementia</a:t>
            </a:r>
          </a:p>
          <a:p>
            <a:pPr lvl="1"/>
            <a:r>
              <a:rPr lang="en-US" dirty="0" smtClean="0"/>
              <a:t>Diseases</a:t>
            </a:r>
          </a:p>
          <a:p>
            <a:pPr lvl="1"/>
            <a:r>
              <a:rPr lang="en-US" dirty="0" smtClean="0"/>
              <a:t>Calcium </a:t>
            </a:r>
            <a:r>
              <a:rPr lang="en-US" dirty="0" err="1" smtClean="0"/>
              <a:t>Channelopathies</a:t>
            </a:r>
            <a:endParaRPr lang="en-US" dirty="0" smtClean="0"/>
          </a:p>
          <a:p>
            <a:pPr lvl="2"/>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Causes of Epilepsy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7509</TotalTime>
  <Words>3507</Words>
  <Application>Microsoft Office PowerPoint</Application>
  <PresentationFormat>On-screen Show (4:3)</PresentationFormat>
  <Paragraphs>603</Paragraphs>
  <Slides>59</Slides>
  <Notes>8</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Concourse</vt:lpstr>
      <vt:lpstr>Epilepsy </vt:lpstr>
      <vt:lpstr>Person First Language for Epilepsy</vt:lpstr>
      <vt:lpstr>Famous People with Epilepsy</vt:lpstr>
      <vt:lpstr>Statistics</vt:lpstr>
      <vt:lpstr>Statistics</vt:lpstr>
      <vt:lpstr>Statistics</vt:lpstr>
      <vt:lpstr>What is a Seizure</vt:lpstr>
      <vt:lpstr>What is Epilepsy</vt:lpstr>
      <vt:lpstr>Causes of Epilepsy</vt:lpstr>
      <vt:lpstr>Auras</vt:lpstr>
      <vt:lpstr>Types of Seizures</vt:lpstr>
      <vt:lpstr>Generalized Seizures</vt:lpstr>
      <vt:lpstr>Types of Generalized Seizures</vt:lpstr>
      <vt:lpstr>Tonic Seizures/ Tonic Phase</vt:lpstr>
      <vt:lpstr>Clonic Seizures/Clonic Phase</vt:lpstr>
      <vt:lpstr>Tonic-Clonic Seizures</vt:lpstr>
      <vt:lpstr>Absence Seizures</vt:lpstr>
      <vt:lpstr>Myoclonic Seizures</vt:lpstr>
      <vt:lpstr>Atonic Seizures</vt:lpstr>
      <vt:lpstr>Partial (Focal) Seizures</vt:lpstr>
      <vt:lpstr>Types of Partial Seizures</vt:lpstr>
      <vt:lpstr>Possible Symptoms of  Complex Partial Seizures  </vt:lpstr>
      <vt:lpstr>Simple Partial Seizures</vt:lpstr>
      <vt:lpstr> Motor Simple Partial Seizures</vt:lpstr>
      <vt:lpstr>Sensory Simple Partial Seizure</vt:lpstr>
      <vt:lpstr>Autonomic Simple Partial Seizure</vt:lpstr>
      <vt:lpstr>Psychic Simple Partial Seizure</vt:lpstr>
      <vt:lpstr>Multi-Seizure Types &amp; Morphing</vt:lpstr>
      <vt:lpstr>Reflex Epilepsies</vt:lpstr>
      <vt:lpstr>Women and Epilepsy</vt:lpstr>
      <vt:lpstr>Co-Existing Disorders </vt:lpstr>
      <vt:lpstr>Headaches &amp; Migraines  and Epilepsy</vt:lpstr>
      <vt:lpstr>Cerebral Palsy and Epilepsy</vt:lpstr>
      <vt:lpstr>Hydrocephalus and Epilepsy</vt:lpstr>
      <vt:lpstr>Autism and Epilepsy</vt:lpstr>
      <vt:lpstr> Autism and Epilepsy </vt:lpstr>
      <vt:lpstr>Autism and Epilepsy</vt:lpstr>
      <vt:lpstr>Mood Disorders and Epilepsy</vt:lpstr>
      <vt:lpstr>Depression and Epilepsy</vt:lpstr>
      <vt:lpstr>Cognition and Epilepsy</vt:lpstr>
      <vt:lpstr>Mortality and Epilepsy</vt:lpstr>
      <vt:lpstr>Research on New Treatments for Epilepsy</vt:lpstr>
      <vt:lpstr>Education and Epilepsy</vt:lpstr>
      <vt:lpstr>Examples of Accommodations and Services for Students with Epilepsy</vt:lpstr>
      <vt:lpstr>Higher Education and Epilepsy</vt:lpstr>
      <vt:lpstr>Discrimination </vt:lpstr>
      <vt:lpstr>Epilepsy in the Workplace</vt:lpstr>
      <vt:lpstr>Examples of Workplace Accommodations for Epilepsy</vt:lpstr>
      <vt:lpstr>Epilepsy in the Workplace</vt:lpstr>
      <vt:lpstr>Epilepsy in the Workplace</vt:lpstr>
      <vt:lpstr>Triggers or What to Avoid</vt:lpstr>
      <vt:lpstr>So You Think You or Someone You Know Is Having  Seizures, but they haven’t been diagnosed…What’s Next?</vt:lpstr>
      <vt:lpstr>Living with Epilepsy</vt:lpstr>
      <vt:lpstr>Epilepsy Organizations</vt:lpstr>
      <vt:lpstr>Resource Websites</vt:lpstr>
      <vt:lpstr>Citations</vt:lpstr>
      <vt:lpstr>Citations</vt:lpstr>
      <vt:lpstr>Citations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Epilepsy</dc:title>
  <dc:creator>Joanne</dc:creator>
  <cp:lastModifiedBy>Kimberley Spire-Oh</cp:lastModifiedBy>
  <cp:revision>518</cp:revision>
  <dcterms:created xsi:type="dcterms:W3CDTF">2014-06-04T17:46:04Z</dcterms:created>
  <dcterms:modified xsi:type="dcterms:W3CDTF">2014-06-05T22:38:07Z</dcterms:modified>
</cp:coreProperties>
</file>